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0267275" cy="42794238"/>
  <p:notesSz cx="7004050" cy="9290050"/>
  <p:defaultTextStyle>
    <a:defPPr>
      <a:defRPr lang="en-US"/>
    </a:defPPr>
    <a:lvl1pPr marL="0" algn="l" defTabSz="4174556" rtl="0" eaLnBrk="1" latinLnBrk="0" hangingPunct="1">
      <a:defRPr sz="8200" kern="1200">
        <a:solidFill>
          <a:schemeClr val="tx1"/>
        </a:solidFill>
        <a:latin typeface="+mn-lt"/>
        <a:ea typeface="+mn-ea"/>
        <a:cs typeface="+mn-cs"/>
      </a:defRPr>
    </a:lvl1pPr>
    <a:lvl2pPr marL="2087278" algn="l" defTabSz="4174556" rtl="0" eaLnBrk="1" latinLnBrk="0" hangingPunct="1">
      <a:defRPr sz="8200" kern="1200">
        <a:solidFill>
          <a:schemeClr val="tx1"/>
        </a:solidFill>
        <a:latin typeface="+mn-lt"/>
        <a:ea typeface="+mn-ea"/>
        <a:cs typeface="+mn-cs"/>
      </a:defRPr>
    </a:lvl2pPr>
    <a:lvl3pPr marL="4174556" algn="l" defTabSz="4174556" rtl="0" eaLnBrk="1" latinLnBrk="0" hangingPunct="1">
      <a:defRPr sz="8200" kern="1200">
        <a:solidFill>
          <a:schemeClr val="tx1"/>
        </a:solidFill>
        <a:latin typeface="+mn-lt"/>
        <a:ea typeface="+mn-ea"/>
        <a:cs typeface="+mn-cs"/>
      </a:defRPr>
    </a:lvl3pPr>
    <a:lvl4pPr marL="6261834" algn="l" defTabSz="4174556" rtl="0" eaLnBrk="1" latinLnBrk="0" hangingPunct="1">
      <a:defRPr sz="8200" kern="1200">
        <a:solidFill>
          <a:schemeClr val="tx1"/>
        </a:solidFill>
        <a:latin typeface="+mn-lt"/>
        <a:ea typeface="+mn-ea"/>
        <a:cs typeface="+mn-cs"/>
      </a:defRPr>
    </a:lvl4pPr>
    <a:lvl5pPr marL="8349113" algn="l" defTabSz="4174556" rtl="0" eaLnBrk="1" latinLnBrk="0" hangingPunct="1">
      <a:defRPr sz="8200" kern="1200">
        <a:solidFill>
          <a:schemeClr val="tx1"/>
        </a:solidFill>
        <a:latin typeface="+mn-lt"/>
        <a:ea typeface="+mn-ea"/>
        <a:cs typeface="+mn-cs"/>
      </a:defRPr>
    </a:lvl5pPr>
    <a:lvl6pPr marL="10436390" algn="l" defTabSz="4174556" rtl="0" eaLnBrk="1" latinLnBrk="0" hangingPunct="1">
      <a:defRPr sz="8200" kern="1200">
        <a:solidFill>
          <a:schemeClr val="tx1"/>
        </a:solidFill>
        <a:latin typeface="+mn-lt"/>
        <a:ea typeface="+mn-ea"/>
        <a:cs typeface="+mn-cs"/>
      </a:defRPr>
    </a:lvl6pPr>
    <a:lvl7pPr marL="12523668" algn="l" defTabSz="4174556" rtl="0" eaLnBrk="1" latinLnBrk="0" hangingPunct="1">
      <a:defRPr sz="8200" kern="1200">
        <a:solidFill>
          <a:schemeClr val="tx1"/>
        </a:solidFill>
        <a:latin typeface="+mn-lt"/>
        <a:ea typeface="+mn-ea"/>
        <a:cs typeface="+mn-cs"/>
      </a:defRPr>
    </a:lvl7pPr>
    <a:lvl8pPr marL="14610946" algn="l" defTabSz="4174556" rtl="0" eaLnBrk="1" latinLnBrk="0" hangingPunct="1">
      <a:defRPr sz="8200" kern="1200">
        <a:solidFill>
          <a:schemeClr val="tx1"/>
        </a:solidFill>
        <a:latin typeface="+mn-lt"/>
        <a:ea typeface="+mn-ea"/>
        <a:cs typeface="+mn-cs"/>
      </a:defRPr>
    </a:lvl8pPr>
    <a:lvl9pPr marL="16698224" algn="l" defTabSz="4174556" rtl="0" eaLnBrk="1" latinLnBrk="0" hangingPunct="1">
      <a:defRPr sz="8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74" autoAdjust="0"/>
    <p:restoredTop sz="94629" autoAdjust="0"/>
  </p:normalViewPr>
  <p:slideViewPr>
    <p:cSldViewPr>
      <p:cViewPr varScale="1">
        <p:scale>
          <a:sx n="17" d="100"/>
          <a:sy n="17" d="100"/>
        </p:scale>
        <p:origin x="-2010" y="-210"/>
      </p:cViewPr>
      <p:guideLst>
        <p:guide orient="horz" pos="13479"/>
        <p:guide pos="9533"/>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ser>
        <c:dLbls>
          <c:showLegendKey val="0"/>
          <c:showVal val="0"/>
          <c:showCatName val="0"/>
          <c:showSerName val="0"/>
          <c:showPercent val="0"/>
          <c:showBubbleSize val="0"/>
        </c:dLbls>
        <c:gapWidth val="150"/>
        <c:axId val="102504704"/>
        <c:axId val="103751680"/>
      </c:barChart>
      <c:catAx>
        <c:axId val="102504704"/>
        <c:scaling>
          <c:orientation val="minMax"/>
        </c:scaling>
        <c:delete val="0"/>
        <c:axPos val="b"/>
        <c:majorTickMark val="out"/>
        <c:minorTickMark val="none"/>
        <c:tickLblPos val="nextTo"/>
        <c:crossAx val="103751680"/>
        <c:crosses val="autoZero"/>
        <c:auto val="1"/>
        <c:lblAlgn val="ctr"/>
        <c:lblOffset val="100"/>
        <c:noMultiLvlLbl val="0"/>
      </c:catAx>
      <c:valAx>
        <c:axId val="103751680"/>
        <c:scaling>
          <c:orientation val="minMax"/>
        </c:scaling>
        <c:delete val="0"/>
        <c:axPos val="l"/>
        <c:majorGridlines/>
        <c:numFmt formatCode="General" sourceLinked="1"/>
        <c:majorTickMark val="out"/>
        <c:minorTickMark val="none"/>
        <c:tickLblPos val="nextTo"/>
        <c:crossAx val="102504704"/>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Rectangle 10"/>
          <p:cNvSpPr/>
          <p:nvPr userDrawn="1"/>
        </p:nvSpPr>
        <p:spPr>
          <a:xfrm>
            <a:off x="29426517" y="0"/>
            <a:ext cx="840758" cy="4279423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endParaRPr lang="en-US" dirty="0"/>
          </a:p>
        </p:txBody>
      </p:sp>
      <p:sp>
        <p:nvSpPr>
          <p:cNvPr id="10" name="Rectangle 9"/>
          <p:cNvSpPr/>
          <p:nvPr userDrawn="1"/>
        </p:nvSpPr>
        <p:spPr>
          <a:xfrm>
            <a:off x="0" y="0"/>
            <a:ext cx="840758" cy="4279423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endParaRPr lang="en-US" dirty="0"/>
          </a:p>
        </p:txBody>
      </p:sp>
      <p:sp>
        <p:nvSpPr>
          <p:cNvPr id="7" name="Rectangle 6"/>
          <p:cNvSpPr/>
          <p:nvPr userDrawn="1"/>
        </p:nvSpPr>
        <p:spPr>
          <a:xfrm>
            <a:off x="0" y="0"/>
            <a:ext cx="30267275" cy="534927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endParaRPr lang="en-US" dirty="0"/>
          </a:p>
        </p:txBody>
      </p:sp>
      <p:sp>
        <p:nvSpPr>
          <p:cNvPr id="8" name="Rectangle 7"/>
          <p:cNvSpPr/>
          <p:nvPr userDrawn="1"/>
        </p:nvSpPr>
        <p:spPr>
          <a:xfrm>
            <a:off x="0" y="37444959"/>
            <a:ext cx="30267275" cy="5349279"/>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endParaRPr lang="en-US" dirty="0"/>
          </a:p>
        </p:txBody>
      </p:sp>
      <p:pic>
        <p:nvPicPr>
          <p:cNvPr id="6" name="Picture 16" descr="PosterTemplateCopyright"/>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61138" y="42348466"/>
            <a:ext cx="3219985" cy="287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Instructions"/>
          <p:cNvSpPr/>
          <p:nvPr userDrawn="1"/>
        </p:nvSpPr>
        <p:spPr>
          <a:xfrm>
            <a:off x="-12611365" y="0"/>
            <a:ext cx="11770607" cy="4279423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17425" tIns="217425" rIns="217425" bIns="217425"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82"/>
              </a:spcAft>
            </a:pPr>
            <a:r>
              <a:rPr lang="en-US" sz="8800" dirty="0" smtClean="0">
                <a:solidFill>
                  <a:srgbClr val="7F7F7F"/>
                </a:solidFill>
                <a:latin typeface="Calibri" pitchFamily="34" charset="0"/>
                <a:cs typeface="Calibri" panose="020F0502020204030204" pitchFamily="34" charset="0"/>
              </a:rPr>
              <a:t>Poster Print Size:</a:t>
            </a:r>
            <a:endParaRPr sz="8800" dirty="0">
              <a:solidFill>
                <a:srgbClr val="7F7F7F"/>
              </a:solidFill>
              <a:latin typeface="Calibri" pitchFamily="34" charset="0"/>
              <a:cs typeface="Calibri" panose="020F0502020204030204" pitchFamily="34" charset="0"/>
            </a:endParaRPr>
          </a:p>
          <a:p>
            <a:pPr lvl="0">
              <a:spcBef>
                <a:spcPts val="0"/>
              </a:spcBef>
              <a:spcAft>
                <a:spcPts val="2282"/>
              </a:spcAft>
            </a:pPr>
            <a:r>
              <a:rPr lang="en-US" sz="6000" dirty="0" smtClean="0">
                <a:solidFill>
                  <a:srgbClr val="7F7F7F"/>
                </a:solidFill>
                <a:latin typeface="Calibri" pitchFamily="34" charset="0"/>
                <a:cs typeface="Calibri" panose="020F0502020204030204" pitchFamily="34" charset="0"/>
              </a:rPr>
              <a:t>This poster template is set up for A0</a:t>
            </a:r>
            <a:r>
              <a:rPr lang="en-US" sz="6000" baseline="0" dirty="0" smtClean="0">
                <a:solidFill>
                  <a:srgbClr val="7F7F7F"/>
                </a:solidFill>
                <a:latin typeface="Calibri" pitchFamily="34" charset="0"/>
                <a:cs typeface="Calibri" panose="020F0502020204030204" pitchFamily="34" charset="0"/>
              </a:rPr>
              <a:t> international paper size of 1189 mm x 841 mm</a:t>
            </a:r>
            <a:r>
              <a:rPr lang="en-US" sz="6000" dirty="0" smtClean="0">
                <a:solidFill>
                  <a:srgbClr val="7F7F7F"/>
                </a:solidFill>
                <a:latin typeface="Calibri" pitchFamily="34" charset="0"/>
                <a:cs typeface="Calibri" panose="020F0502020204030204" pitchFamily="34" charset="0"/>
              </a:rPr>
              <a:t> (46.8” high by 33.1” wide). It can be printed at</a:t>
            </a:r>
            <a:r>
              <a:rPr lang="en-US" sz="6000" baseline="0" dirty="0" smtClean="0">
                <a:solidFill>
                  <a:srgbClr val="7F7F7F"/>
                </a:solidFill>
                <a:latin typeface="Calibri" pitchFamily="34" charset="0"/>
                <a:cs typeface="Calibri" panose="020F0502020204030204" pitchFamily="34" charset="0"/>
              </a:rPr>
              <a:t> 70.6% for an A1 poster of 841 mm x 594 mm.</a:t>
            </a:r>
            <a:endParaRPr lang="en-US" sz="6000" dirty="0" smtClean="0">
              <a:solidFill>
                <a:srgbClr val="7F7F7F"/>
              </a:solidFill>
              <a:latin typeface="Calibri" pitchFamily="34" charset="0"/>
              <a:cs typeface="Calibri" panose="020F0502020204030204" pitchFamily="34" charset="0"/>
            </a:endParaRPr>
          </a:p>
          <a:p>
            <a:pPr lvl="0">
              <a:spcBef>
                <a:spcPts val="0"/>
              </a:spcBef>
              <a:spcAft>
                <a:spcPts val="2282"/>
              </a:spcAft>
            </a:pPr>
            <a:r>
              <a:rPr lang="en-US" sz="8800" dirty="0" smtClean="0">
                <a:solidFill>
                  <a:srgbClr val="7F7F7F"/>
                </a:solidFill>
                <a:latin typeface="Calibri" pitchFamily="34" charset="0"/>
                <a:cs typeface="Calibri" panose="020F0502020204030204" pitchFamily="34" charset="0"/>
              </a:rPr>
              <a:t>Placeholders</a:t>
            </a:r>
            <a:r>
              <a:rPr sz="8800" dirty="0" smtClean="0">
                <a:solidFill>
                  <a:srgbClr val="7F7F7F"/>
                </a:solidFill>
                <a:latin typeface="Calibri" pitchFamily="34" charset="0"/>
                <a:cs typeface="Calibri" panose="020F0502020204030204" pitchFamily="34" charset="0"/>
              </a:rPr>
              <a:t>:</a:t>
            </a:r>
            <a:endParaRPr sz="8800" dirty="0">
              <a:solidFill>
                <a:srgbClr val="7F7F7F"/>
              </a:solidFill>
              <a:latin typeface="Calibri" pitchFamily="34" charset="0"/>
              <a:cs typeface="Calibri" panose="020F0502020204030204" pitchFamily="34" charset="0"/>
            </a:endParaRPr>
          </a:p>
          <a:p>
            <a:pPr lvl="0">
              <a:spcBef>
                <a:spcPts val="0"/>
              </a:spcBef>
              <a:spcAft>
                <a:spcPts val="2282"/>
              </a:spcAft>
            </a:pPr>
            <a:r>
              <a:rPr sz="6000" dirty="0">
                <a:solidFill>
                  <a:srgbClr val="7F7F7F"/>
                </a:solidFill>
                <a:latin typeface="Calibri" pitchFamily="34" charset="0"/>
                <a:cs typeface="Calibri" panose="020F0502020204030204" pitchFamily="34" charset="0"/>
              </a:rPr>
              <a:t>The </a:t>
            </a:r>
            <a:r>
              <a:rPr lang="en-US" sz="6000" dirty="0" smtClean="0">
                <a:solidFill>
                  <a:srgbClr val="7F7F7F"/>
                </a:solidFill>
                <a:latin typeface="Calibri" pitchFamily="34" charset="0"/>
                <a:cs typeface="Calibri" panose="020F0502020204030204" pitchFamily="34" charset="0"/>
              </a:rPr>
              <a:t>various elements included</a:t>
            </a:r>
            <a:r>
              <a:rPr sz="6000" dirty="0" smtClean="0">
                <a:solidFill>
                  <a:srgbClr val="7F7F7F"/>
                </a:solidFill>
                <a:latin typeface="Calibri" pitchFamily="34" charset="0"/>
                <a:cs typeface="Calibri" panose="020F0502020204030204" pitchFamily="34" charset="0"/>
              </a:rPr>
              <a:t> </a:t>
            </a:r>
            <a:r>
              <a:rPr sz="6000" dirty="0">
                <a:solidFill>
                  <a:srgbClr val="7F7F7F"/>
                </a:solidFill>
                <a:latin typeface="Calibri" pitchFamily="34" charset="0"/>
                <a:cs typeface="Calibri" panose="020F0502020204030204" pitchFamily="34" charset="0"/>
              </a:rPr>
              <a:t>in this </a:t>
            </a:r>
            <a:r>
              <a:rPr lang="en-US" sz="6000" dirty="0" smtClean="0">
                <a:solidFill>
                  <a:srgbClr val="7F7F7F"/>
                </a:solidFill>
                <a:latin typeface="Calibri" pitchFamily="34" charset="0"/>
                <a:cs typeface="Calibri" panose="020F0502020204030204" pitchFamily="34" charset="0"/>
              </a:rPr>
              <a:t>poster are ones</a:t>
            </a:r>
            <a:r>
              <a:rPr lang="en-US" sz="6000" baseline="0" dirty="0" smtClean="0">
                <a:solidFill>
                  <a:srgbClr val="7F7F7F"/>
                </a:solidFill>
                <a:latin typeface="Calibri" pitchFamily="34" charset="0"/>
                <a:cs typeface="Calibri" panose="020F0502020204030204" pitchFamily="34" charset="0"/>
              </a:rPr>
              <a:t> we often see in medical, research, and scientific posters.</a:t>
            </a:r>
            <a:r>
              <a:rPr sz="6000" dirty="0" smtClean="0">
                <a:solidFill>
                  <a:srgbClr val="7F7F7F"/>
                </a:solidFill>
                <a:latin typeface="Calibri" pitchFamily="34" charset="0"/>
                <a:cs typeface="Calibri" panose="020F0502020204030204" pitchFamily="34" charset="0"/>
              </a:rPr>
              <a:t> </a:t>
            </a:r>
            <a:r>
              <a:rPr lang="en-US" sz="6000" dirty="0" smtClean="0">
                <a:solidFill>
                  <a:srgbClr val="7F7F7F"/>
                </a:solidFill>
                <a:latin typeface="Calibri" pitchFamily="34" charset="0"/>
                <a:cs typeface="Calibri" panose="020F0502020204030204" pitchFamily="34" charset="0"/>
              </a:rPr>
              <a:t>Feel</a:t>
            </a:r>
            <a:r>
              <a:rPr lang="en-US" sz="6000" baseline="0" dirty="0" smtClean="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2282"/>
              </a:spcAft>
            </a:pPr>
            <a:r>
              <a:rPr lang="en-US" sz="8800" dirty="0" smtClean="0">
                <a:solidFill>
                  <a:srgbClr val="7F7F7F"/>
                </a:solidFill>
                <a:latin typeface="Calibri" pitchFamily="34" charset="0"/>
                <a:cs typeface="Calibri" panose="020F0502020204030204" pitchFamily="34" charset="0"/>
              </a:rPr>
              <a:t>Image</a:t>
            </a:r>
            <a:r>
              <a:rPr lang="en-US" sz="8800" baseline="0" dirty="0" smtClean="0">
                <a:solidFill>
                  <a:srgbClr val="7F7F7F"/>
                </a:solidFill>
                <a:latin typeface="Calibri" pitchFamily="34" charset="0"/>
                <a:cs typeface="Calibri" panose="020F0502020204030204" pitchFamily="34" charset="0"/>
              </a:rPr>
              <a:t> Quality</a:t>
            </a:r>
            <a:r>
              <a:rPr lang="en-US" sz="8800" dirty="0" smtClean="0">
                <a:solidFill>
                  <a:srgbClr val="7F7F7F"/>
                </a:solidFill>
                <a:latin typeface="Calibri" pitchFamily="34" charset="0"/>
                <a:cs typeface="Calibri" panose="020F0502020204030204" pitchFamily="34" charset="0"/>
              </a:rPr>
              <a:t>:</a:t>
            </a:r>
          </a:p>
          <a:p>
            <a:pPr lvl="0">
              <a:spcBef>
                <a:spcPts val="0"/>
              </a:spcBef>
              <a:spcAft>
                <a:spcPts val="2282"/>
              </a:spcAft>
            </a:pPr>
            <a:r>
              <a:rPr lang="en-US" sz="6000" dirty="0" smtClean="0">
                <a:solidFill>
                  <a:srgbClr val="7F7F7F"/>
                </a:solidFill>
                <a:latin typeface="Calibri" pitchFamily="34" charset="0"/>
                <a:cs typeface="Calibri" panose="020F0502020204030204" pitchFamily="34" charset="0"/>
              </a:rPr>
              <a:t>You can place digital photos or logo art in your poster file by selecting the </a:t>
            </a:r>
            <a:r>
              <a:rPr lang="en-US" sz="6000" b="1" dirty="0" smtClean="0">
                <a:solidFill>
                  <a:srgbClr val="7F7F7F"/>
                </a:solidFill>
                <a:latin typeface="Calibri" pitchFamily="34" charset="0"/>
                <a:cs typeface="Calibri" panose="020F0502020204030204" pitchFamily="34" charset="0"/>
              </a:rPr>
              <a:t>Insert, Picture</a:t>
            </a:r>
            <a:r>
              <a:rPr lang="en-US" sz="6000" dirty="0" smtClean="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6000" b="1" dirty="0" smtClean="0">
                <a:solidFill>
                  <a:srgbClr val="7F7F7F"/>
                </a:solidFill>
                <a:latin typeface="Calibri" pitchFamily="34" charset="0"/>
                <a:cs typeface="Calibri" panose="020F0502020204030204" pitchFamily="34" charset="0"/>
              </a:rPr>
              <a:t>150-200 pixels per inch in their final printed size</a:t>
            </a:r>
            <a:r>
              <a:rPr lang="en-US" sz="6000" dirty="0" smtClean="0">
                <a:solidFill>
                  <a:srgbClr val="7F7F7F"/>
                </a:solidFill>
                <a:latin typeface="Calibri" pitchFamily="34" charset="0"/>
                <a:cs typeface="Calibri" panose="020F0502020204030204" pitchFamily="34" charset="0"/>
              </a:rPr>
              <a:t>. For instance, a 1600 x 1200 pixel</a:t>
            </a:r>
            <a:r>
              <a:rPr lang="en-US" sz="6000" baseline="0" dirty="0" smtClean="0">
                <a:solidFill>
                  <a:srgbClr val="7F7F7F"/>
                </a:solidFill>
                <a:latin typeface="Calibri" pitchFamily="34" charset="0"/>
                <a:cs typeface="Calibri" panose="020F0502020204030204" pitchFamily="34" charset="0"/>
              </a:rPr>
              <a:t> photo will usually look fine up to </a:t>
            </a:r>
            <a:r>
              <a:rPr lang="en-US" sz="6000" dirty="0" smtClean="0">
                <a:solidFill>
                  <a:srgbClr val="7F7F7F"/>
                </a:solidFill>
                <a:latin typeface="Calibri" pitchFamily="34" charset="0"/>
                <a:cs typeface="Calibri" panose="020F0502020204030204" pitchFamily="34" charset="0"/>
              </a:rPr>
              <a:t>8“-10” wide on your printed poster.</a:t>
            </a:r>
          </a:p>
          <a:p>
            <a:pPr lvl="0">
              <a:spcBef>
                <a:spcPts val="0"/>
              </a:spcBef>
              <a:spcAft>
                <a:spcPts val="2282"/>
              </a:spcAft>
            </a:pPr>
            <a:r>
              <a:rPr lang="en-US" sz="6000" dirty="0" smtClean="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2282"/>
              </a:spcAft>
            </a:pPr>
            <a:r>
              <a:rPr lang="en-US" sz="6000" dirty="0" smtClean="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2282"/>
              </a:spcAft>
            </a:pPr>
            <a:r>
              <a:rPr lang="en-US" sz="4400" dirty="0" smtClean="0">
                <a:solidFill>
                  <a:srgbClr val="7F7F7F"/>
                </a:solidFill>
                <a:latin typeface="Calibri" pitchFamily="34" charset="0"/>
                <a:cs typeface="Calibri" panose="020F0502020204030204" pitchFamily="34" charset="0"/>
              </a:rPr>
              <a:t/>
            </a:r>
            <a:br>
              <a:rPr lang="en-US" sz="4400" dirty="0" smtClean="0">
                <a:solidFill>
                  <a:srgbClr val="7F7F7F"/>
                </a:solidFill>
                <a:latin typeface="Calibri" pitchFamily="34" charset="0"/>
                <a:cs typeface="Calibri" panose="020F0502020204030204" pitchFamily="34" charset="0"/>
              </a:rPr>
            </a:br>
            <a:r>
              <a:rPr lang="en-US" sz="4400" dirty="0" smtClean="0">
                <a:solidFill>
                  <a:srgbClr val="7F7F7F"/>
                </a:solidFill>
                <a:latin typeface="Calibri" pitchFamily="34" charset="0"/>
                <a:cs typeface="Calibri" panose="020F0502020204030204" pitchFamily="34" charset="0"/>
              </a:rPr>
              <a:t>[This sidebar area does not print.]</a:t>
            </a:r>
          </a:p>
        </p:txBody>
      </p:sp>
      <p:grpSp>
        <p:nvGrpSpPr>
          <p:cNvPr id="2" name="Group 1"/>
          <p:cNvGrpSpPr/>
          <p:nvPr userDrawn="1"/>
        </p:nvGrpSpPr>
        <p:grpSpPr>
          <a:xfrm>
            <a:off x="31108033" y="0"/>
            <a:ext cx="11770607" cy="42794238"/>
            <a:chOff x="33832800" y="0"/>
            <a:chExt cx="12801600" cy="43891200"/>
          </a:xfrm>
        </p:grpSpPr>
        <p:sp>
          <p:nvSpPr>
            <p:cNvPr id="13"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82"/>
                </a:spcAft>
              </a:pPr>
              <a:r>
                <a:rPr lang="en-US" sz="8800" dirty="0" smtClean="0">
                  <a:solidFill>
                    <a:schemeClr val="bg1">
                      <a:lumMod val="50000"/>
                    </a:schemeClr>
                  </a:solidFill>
                  <a:latin typeface="Calibri" pitchFamily="34" charset="0"/>
                  <a:cs typeface="Calibri" panose="020F0502020204030204" pitchFamily="34" charset="0"/>
                </a:rPr>
                <a:t>Change</a:t>
              </a:r>
              <a:r>
                <a:rPr lang="en-US" sz="8800" baseline="0" dirty="0" smtClean="0">
                  <a:solidFill>
                    <a:schemeClr val="bg1">
                      <a:lumMod val="50000"/>
                    </a:schemeClr>
                  </a:solidFill>
                  <a:latin typeface="Calibri" pitchFamily="34" charset="0"/>
                  <a:cs typeface="Calibri" panose="020F0502020204030204" pitchFamily="34" charset="0"/>
                </a:rPr>
                <a:t> Color Theme</a:t>
              </a:r>
              <a:r>
                <a:rPr lang="en-US" sz="8800" dirty="0" smtClean="0">
                  <a:solidFill>
                    <a:schemeClr val="bg1">
                      <a:lumMod val="50000"/>
                    </a:schemeClr>
                  </a:solidFill>
                  <a:latin typeface="Calibri" pitchFamily="34" charset="0"/>
                  <a:cs typeface="Calibri" panose="020F0502020204030204" pitchFamily="34" charset="0"/>
                </a:rPr>
                <a:t>:</a:t>
              </a:r>
              <a:endParaRPr sz="8800" dirty="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r>
                <a:rPr lang="en-US" sz="6000" dirty="0" smtClean="0">
                  <a:solidFill>
                    <a:schemeClr val="bg1">
                      <a:lumMod val="50000"/>
                    </a:schemeClr>
                  </a:solidFill>
                  <a:latin typeface="Calibri" pitchFamily="34" charset="0"/>
                  <a:cs typeface="Calibri" panose="020F0502020204030204" pitchFamily="34" charset="0"/>
                </a:rPr>
                <a:t>This template is designed to use the built-in color themes in</a:t>
              </a:r>
              <a:r>
                <a:rPr lang="en-US" sz="6000" baseline="0" dirty="0" smtClean="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2282"/>
                </a:spcAft>
              </a:pPr>
              <a:r>
                <a:rPr lang="en-US" sz="6000" baseline="0" dirty="0" smtClean="0">
                  <a:solidFill>
                    <a:schemeClr val="bg1">
                      <a:lumMod val="50000"/>
                    </a:schemeClr>
                  </a:solidFill>
                  <a:latin typeface="Calibri" pitchFamily="34" charset="0"/>
                  <a:cs typeface="Calibri" panose="020F0502020204030204" pitchFamily="34" charset="0"/>
                </a:rPr>
                <a:t>To change the color theme, select the </a:t>
              </a:r>
              <a:r>
                <a:rPr lang="en-US" sz="6000" b="1" baseline="0" dirty="0" smtClean="0">
                  <a:solidFill>
                    <a:schemeClr val="bg1">
                      <a:lumMod val="50000"/>
                    </a:schemeClr>
                  </a:solidFill>
                  <a:latin typeface="Calibri" pitchFamily="34" charset="0"/>
                  <a:cs typeface="Calibri" panose="020F0502020204030204" pitchFamily="34" charset="0"/>
                </a:rPr>
                <a:t>Design</a:t>
              </a:r>
              <a:r>
                <a:rPr lang="en-US" sz="6000" baseline="0" dirty="0" smtClean="0">
                  <a:solidFill>
                    <a:schemeClr val="bg1">
                      <a:lumMod val="50000"/>
                    </a:schemeClr>
                  </a:solidFill>
                  <a:latin typeface="Calibri" pitchFamily="34" charset="0"/>
                  <a:cs typeface="Calibri" panose="020F0502020204030204" pitchFamily="34" charset="0"/>
                </a:rPr>
                <a:t> tab, then select the </a:t>
              </a:r>
              <a:r>
                <a:rPr lang="en-US" sz="6000" b="1" baseline="0" dirty="0" smtClean="0">
                  <a:solidFill>
                    <a:schemeClr val="bg1">
                      <a:lumMod val="50000"/>
                    </a:schemeClr>
                  </a:solidFill>
                  <a:latin typeface="Calibri" pitchFamily="34" charset="0"/>
                  <a:cs typeface="Calibri" panose="020F0502020204030204" pitchFamily="34" charset="0"/>
                </a:rPr>
                <a:t>Colors</a:t>
              </a:r>
              <a:r>
                <a:rPr lang="en-US" sz="6000" baseline="0" dirty="0" smtClean="0">
                  <a:solidFill>
                    <a:schemeClr val="bg1">
                      <a:lumMod val="50000"/>
                    </a:schemeClr>
                  </a:solidFill>
                  <a:latin typeface="Calibri" pitchFamily="34" charset="0"/>
                  <a:cs typeface="Calibri" panose="020F0502020204030204" pitchFamily="34" charset="0"/>
                </a:rPr>
                <a:t> drop-down list.</a:t>
              </a:r>
            </a:p>
            <a:p>
              <a:pPr lvl="0">
                <a:spcBef>
                  <a:spcPts val="0"/>
                </a:spcBef>
                <a:spcAft>
                  <a:spcPts val="2282"/>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r>
                <a:rPr lang="en-US" sz="6000" baseline="0" dirty="0" smtClean="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2282"/>
                </a:spcAft>
              </a:pPr>
              <a:r>
                <a:rPr lang="en-US" sz="8800" dirty="0" smtClean="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2282"/>
                </a:spcAft>
              </a:pPr>
              <a:r>
                <a:rPr lang="en-US" sz="6000" dirty="0" smtClean="0">
                  <a:solidFill>
                    <a:schemeClr val="bg1">
                      <a:lumMod val="50000"/>
                    </a:schemeClr>
                  </a:solidFill>
                  <a:latin typeface="Calibri" pitchFamily="34" charset="0"/>
                  <a:cs typeface="Calibri" panose="020F0502020204030204" pitchFamily="34" charset="0"/>
                </a:rPr>
                <a:t>Once your poster file is ready, visit</a:t>
              </a:r>
              <a:r>
                <a:rPr lang="en-US" sz="6000" baseline="0" dirty="0" smtClean="0">
                  <a:solidFill>
                    <a:schemeClr val="bg1">
                      <a:lumMod val="50000"/>
                    </a:schemeClr>
                  </a:solidFill>
                  <a:latin typeface="Calibri" pitchFamily="34" charset="0"/>
                  <a:cs typeface="Calibri" panose="020F0502020204030204" pitchFamily="34" charset="0"/>
                </a:rPr>
                <a:t> </a:t>
              </a:r>
              <a:r>
                <a:rPr lang="en-US" sz="6000" b="1" baseline="0" dirty="0" smtClean="0">
                  <a:solidFill>
                    <a:schemeClr val="bg1">
                      <a:lumMod val="50000"/>
                    </a:schemeClr>
                  </a:solidFill>
                  <a:latin typeface="Calibri" pitchFamily="34" charset="0"/>
                  <a:cs typeface="Calibri" panose="020F0502020204030204" pitchFamily="34" charset="0"/>
                </a:rPr>
                <a:t>www.genigraphics.com</a:t>
              </a:r>
              <a:r>
                <a:rPr lang="en-US" sz="6000" baseline="0" dirty="0" smtClean="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delivery as fast as next business day within the US and Canada. </a:t>
              </a:r>
            </a:p>
            <a:p>
              <a:pPr lvl="0">
                <a:spcBef>
                  <a:spcPts val="0"/>
                </a:spcBef>
                <a:spcAft>
                  <a:spcPts val="2282"/>
                </a:spcAft>
              </a:pPr>
              <a:r>
                <a:rPr lang="en-US" sz="6000" baseline="0" dirty="0" smtClean="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6000" baseline="0" dirty="0" smtClean="0">
                  <a:solidFill>
                    <a:schemeClr val="bg1">
                      <a:lumMod val="50000"/>
                    </a:schemeClr>
                  </a:solidFill>
                  <a:latin typeface="Calibri" pitchFamily="34" charset="0"/>
                  <a:cs typeface="Calibri" panose="020F0502020204030204" pitchFamily="34" charset="0"/>
                </a:rPr>
                <a:t>US and Canada:  1-800-790-4001</a:t>
              </a:r>
            </a:p>
            <a:p>
              <a:pPr lvl="0" algn="ctr">
                <a:spcBef>
                  <a:spcPts val="0"/>
                </a:spcBef>
                <a:spcAft>
                  <a:spcPts val="0"/>
                </a:spcAft>
              </a:pPr>
              <a:r>
                <a:rPr lang="en-US" sz="6000" baseline="0" dirty="0" smtClean="0">
                  <a:solidFill>
                    <a:schemeClr val="bg1">
                      <a:lumMod val="50000"/>
                    </a:schemeClr>
                  </a:solidFill>
                  <a:latin typeface="Calibri" pitchFamily="34" charset="0"/>
                  <a:cs typeface="Calibri" panose="020F0502020204030204" pitchFamily="34" charset="0"/>
                </a:rPr>
                <a:t>International: +(1) 913-441-1410</a:t>
              </a:r>
              <a:br>
                <a:rPr lang="en-US" sz="6000" baseline="0" dirty="0" smtClean="0">
                  <a:solidFill>
                    <a:schemeClr val="bg1">
                      <a:lumMod val="50000"/>
                    </a:schemeClr>
                  </a:solidFill>
                  <a:latin typeface="Calibri" pitchFamily="34" charset="0"/>
                  <a:cs typeface="Calibri" panose="020F0502020204030204" pitchFamily="34" charset="0"/>
                </a:rPr>
              </a:br>
              <a:r>
                <a:rPr lang="en-US" sz="6000" baseline="0" dirty="0" smtClean="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r>
                <a:rPr lang="en-US" sz="4400" dirty="0" smtClean="0">
                  <a:solidFill>
                    <a:schemeClr val="bg1">
                      <a:lumMod val="50000"/>
                    </a:schemeClr>
                  </a:solidFill>
                  <a:latin typeface="Calibri" pitchFamily="34" charset="0"/>
                  <a:cs typeface="Calibri" panose="020F0502020204030204" pitchFamily="34" charset="0"/>
                </a:rPr>
                <a:t/>
              </a:r>
              <a:br>
                <a:rPr lang="en-US" sz="4400" dirty="0" smtClean="0">
                  <a:solidFill>
                    <a:schemeClr val="bg1">
                      <a:lumMod val="50000"/>
                    </a:schemeClr>
                  </a:solidFill>
                  <a:latin typeface="Calibri" pitchFamily="34" charset="0"/>
                  <a:cs typeface="Calibri" panose="020F0502020204030204" pitchFamily="34" charset="0"/>
                </a:rPr>
              </a:br>
              <a:r>
                <a:rPr lang="en-US" sz="4400" dirty="0" smtClean="0">
                  <a:solidFill>
                    <a:schemeClr val="bg1">
                      <a:lumMod val="50000"/>
                    </a:schemeClr>
                  </a:solidFill>
                  <a:latin typeface="Calibri" pitchFamily="34" charset="0"/>
                  <a:cs typeface="Calibri" panose="020F0502020204030204" pitchFamily="34" charset="0"/>
                </a:rPr>
                <a:t>[This sidebar area does not print.]</a:t>
              </a:r>
            </a:p>
          </p:txBody>
        </p:sp>
        <p:pic>
          <p:nvPicPr>
            <p:cNvPr id="14"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81342" y="8425085"/>
              <a:ext cx="11904515" cy="10246926"/>
            </a:xfrm>
            <a:prstGeom prst="rect">
              <a:avLst/>
            </a:prstGeom>
          </p:spPr>
        </p:pic>
      </p:grpSp>
    </p:spTree>
    <p:extLst>
      <p:ext uri="{BB962C8B-B14F-4D97-AF65-F5344CB8AC3E}">
        <p14:creationId xmlns:p14="http://schemas.microsoft.com/office/powerpoint/2010/main" val="381294480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5D6BDF-9D0E-4E2B-85B8-D8F4790360C9}" type="datetimeFigureOut">
              <a:rPr lang="en-US" smtClean="0"/>
              <a:t>2/23/2015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3364" y="1713754"/>
            <a:ext cx="27240548" cy="7132373"/>
          </a:xfrm>
          <a:prstGeom prst="rect">
            <a:avLst/>
          </a:prstGeom>
        </p:spPr>
        <p:txBody>
          <a:bodyPr vert="horz" lIns="417456" tIns="208727" rIns="417456" bIns="208727"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513364" y="9985326"/>
            <a:ext cx="27240548" cy="28242219"/>
          </a:xfrm>
          <a:prstGeom prst="rect">
            <a:avLst/>
          </a:prstGeom>
        </p:spPr>
        <p:txBody>
          <a:bodyPr vert="horz" lIns="417456" tIns="208727" rIns="417456" bIns="208727"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513364" y="39663922"/>
            <a:ext cx="7062364" cy="2278397"/>
          </a:xfrm>
          <a:prstGeom prst="rect">
            <a:avLst/>
          </a:prstGeom>
        </p:spPr>
        <p:txBody>
          <a:bodyPr vert="horz" lIns="417456" tIns="208727" rIns="417456" bIns="208727" rtlCol="0" anchor="ctr"/>
          <a:lstStyle>
            <a:lvl1pPr algn="l">
              <a:defRPr sz="5500">
                <a:solidFill>
                  <a:schemeClr val="tx1">
                    <a:tint val="75000"/>
                  </a:schemeClr>
                </a:solidFill>
              </a:defRPr>
            </a:lvl1pPr>
          </a:lstStyle>
          <a:p>
            <a:fld id="{985D6BDF-9D0E-4E2B-85B8-D8F4790360C9}" type="datetimeFigureOut">
              <a:rPr lang="en-US" smtClean="0"/>
              <a:t>2/23/2015</a:t>
            </a:fld>
            <a:endParaRPr lang="en-US" dirty="0"/>
          </a:p>
        </p:txBody>
      </p:sp>
      <p:sp>
        <p:nvSpPr>
          <p:cNvPr id="5" name="Footer Placeholder 4"/>
          <p:cNvSpPr>
            <a:spLocks noGrp="1"/>
          </p:cNvSpPr>
          <p:nvPr>
            <p:ph type="ftr" sz="quarter" idx="3"/>
          </p:nvPr>
        </p:nvSpPr>
        <p:spPr>
          <a:xfrm>
            <a:off x="10341319" y="39663922"/>
            <a:ext cx="9584637" cy="2278397"/>
          </a:xfrm>
          <a:prstGeom prst="rect">
            <a:avLst/>
          </a:prstGeom>
        </p:spPr>
        <p:txBody>
          <a:bodyPr vert="horz" lIns="417456" tIns="208727" rIns="417456" bIns="208727" rtlCol="0" anchor="ctr"/>
          <a:lstStyle>
            <a:lvl1pPr algn="ctr">
              <a:defRPr sz="55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1691547" y="39663922"/>
            <a:ext cx="7062364" cy="2278397"/>
          </a:xfrm>
          <a:prstGeom prst="rect">
            <a:avLst/>
          </a:prstGeom>
        </p:spPr>
        <p:txBody>
          <a:bodyPr vert="horz" lIns="417456" tIns="208727" rIns="417456" bIns="208727" rtlCol="0" anchor="ctr"/>
          <a:lstStyle>
            <a:lvl1pPr algn="r">
              <a:defRPr sz="55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ctr" defTabSz="4174556" rtl="0" eaLnBrk="1" latinLnBrk="0" hangingPunct="1">
        <a:spcBef>
          <a:spcPct val="0"/>
        </a:spcBef>
        <a:buNone/>
        <a:defRPr sz="7600" kern="1200">
          <a:solidFill>
            <a:schemeClr val="tx1"/>
          </a:solidFill>
          <a:latin typeface="+mj-lt"/>
          <a:ea typeface="+mj-ea"/>
          <a:cs typeface="+mj-cs"/>
        </a:defRPr>
      </a:lvl1pPr>
    </p:titleStyle>
    <p:bodyStyle>
      <a:lvl1pPr marL="434850"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1pPr>
      <a:lvl2pPr marL="869699"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2pPr>
      <a:lvl3pPr marL="1304549"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3pPr>
      <a:lvl4pPr marL="1739398"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4pPr>
      <a:lvl5pPr marL="2174248"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5pPr>
      <a:lvl6pPr marL="11480029" indent="-1043639" algn="l" defTabSz="4174556"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67307" indent="-1043639" algn="l" defTabSz="4174556"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54585" indent="-1043639" algn="l" defTabSz="4174556"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41863" indent="-1043639" algn="l" defTabSz="4174556"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en-US"/>
      </a:defPPr>
      <a:lvl1pPr marL="0" algn="l" defTabSz="4174556" rtl="0" eaLnBrk="1" latinLnBrk="0" hangingPunct="1">
        <a:defRPr sz="8200" kern="1200">
          <a:solidFill>
            <a:schemeClr val="tx1"/>
          </a:solidFill>
          <a:latin typeface="+mn-lt"/>
          <a:ea typeface="+mn-ea"/>
          <a:cs typeface="+mn-cs"/>
        </a:defRPr>
      </a:lvl1pPr>
      <a:lvl2pPr marL="2087278" algn="l" defTabSz="4174556" rtl="0" eaLnBrk="1" latinLnBrk="0" hangingPunct="1">
        <a:defRPr sz="8200" kern="1200">
          <a:solidFill>
            <a:schemeClr val="tx1"/>
          </a:solidFill>
          <a:latin typeface="+mn-lt"/>
          <a:ea typeface="+mn-ea"/>
          <a:cs typeface="+mn-cs"/>
        </a:defRPr>
      </a:lvl2pPr>
      <a:lvl3pPr marL="4174556" algn="l" defTabSz="4174556" rtl="0" eaLnBrk="1" latinLnBrk="0" hangingPunct="1">
        <a:defRPr sz="8200" kern="1200">
          <a:solidFill>
            <a:schemeClr val="tx1"/>
          </a:solidFill>
          <a:latin typeface="+mn-lt"/>
          <a:ea typeface="+mn-ea"/>
          <a:cs typeface="+mn-cs"/>
        </a:defRPr>
      </a:lvl3pPr>
      <a:lvl4pPr marL="6261834" algn="l" defTabSz="4174556" rtl="0" eaLnBrk="1" latinLnBrk="0" hangingPunct="1">
        <a:defRPr sz="8200" kern="1200">
          <a:solidFill>
            <a:schemeClr val="tx1"/>
          </a:solidFill>
          <a:latin typeface="+mn-lt"/>
          <a:ea typeface="+mn-ea"/>
          <a:cs typeface="+mn-cs"/>
        </a:defRPr>
      </a:lvl4pPr>
      <a:lvl5pPr marL="8349113" algn="l" defTabSz="4174556" rtl="0" eaLnBrk="1" latinLnBrk="0" hangingPunct="1">
        <a:defRPr sz="8200" kern="1200">
          <a:solidFill>
            <a:schemeClr val="tx1"/>
          </a:solidFill>
          <a:latin typeface="+mn-lt"/>
          <a:ea typeface="+mn-ea"/>
          <a:cs typeface="+mn-cs"/>
        </a:defRPr>
      </a:lvl5pPr>
      <a:lvl6pPr marL="10436390" algn="l" defTabSz="4174556" rtl="0" eaLnBrk="1" latinLnBrk="0" hangingPunct="1">
        <a:defRPr sz="8200" kern="1200">
          <a:solidFill>
            <a:schemeClr val="tx1"/>
          </a:solidFill>
          <a:latin typeface="+mn-lt"/>
          <a:ea typeface="+mn-ea"/>
          <a:cs typeface="+mn-cs"/>
        </a:defRPr>
      </a:lvl6pPr>
      <a:lvl7pPr marL="12523668" algn="l" defTabSz="4174556" rtl="0" eaLnBrk="1" latinLnBrk="0" hangingPunct="1">
        <a:defRPr sz="8200" kern="1200">
          <a:solidFill>
            <a:schemeClr val="tx1"/>
          </a:solidFill>
          <a:latin typeface="+mn-lt"/>
          <a:ea typeface="+mn-ea"/>
          <a:cs typeface="+mn-cs"/>
        </a:defRPr>
      </a:lvl7pPr>
      <a:lvl8pPr marL="14610946" algn="l" defTabSz="4174556" rtl="0" eaLnBrk="1" latinLnBrk="0" hangingPunct="1">
        <a:defRPr sz="8200" kern="1200">
          <a:solidFill>
            <a:schemeClr val="tx1"/>
          </a:solidFill>
          <a:latin typeface="+mn-lt"/>
          <a:ea typeface="+mn-ea"/>
          <a:cs typeface="+mn-cs"/>
        </a:defRPr>
      </a:lvl8pPr>
      <a:lvl9pPr marL="16698224" algn="l" defTabSz="4174556"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chart" Target="../charts/char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4570801" y="84189"/>
            <a:ext cx="21117102" cy="3217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3940" tIns="434850" rIns="173940" bIns="434850"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7600" b="1" dirty="0">
                <a:solidFill>
                  <a:schemeClr val="accent3">
                    <a:lumMod val="20000"/>
                    <a:lumOff val="80000"/>
                  </a:schemeClr>
                </a:solidFill>
                <a:latin typeface="+mn-lt"/>
              </a:rPr>
              <a:t>Template Provided By Genigraphics – 800.790.4001</a:t>
            </a:r>
          </a:p>
          <a:p>
            <a:pPr algn="ctr" eaLnBrk="1" hangingPunct="1"/>
            <a:r>
              <a:rPr lang="en-US" sz="7600" b="1" dirty="0">
                <a:solidFill>
                  <a:schemeClr val="accent3">
                    <a:lumMod val="20000"/>
                    <a:lumOff val="80000"/>
                  </a:schemeClr>
                </a:solidFill>
                <a:latin typeface="+mn-lt"/>
              </a:rPr>
              <a:t>Replace This Text With Your Title</a:t>
            </a:r>
          </a:p>
        </p:txBody>
      </p:sp>
      <p:sp>
        <p:nvSpPr>
          <p:cNvPr id="5" name="Text Box 123"/>
          <p:cNvSpPr txBox="1">
            <a:spLocks noChangeArrowheads="1"/>
          </p:cNvSpPr>
          <p:nvPr/>
        </p:nvSpPr>
        <p:spPr bwMode="auto">
          <a:xfrm>
            <a:off x="4570801" y="3120414"/>
            <a:ext cx="21117102" cy="2228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3940" tIns="173940" rIns="173940" bIns="173940"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600" dirty="0">
                <a:solidFill>
                  <a:schemeClr val="accent3">
                    <a:lumMod val="20000"/>
                    <a:lumOff val="80000"/>
                  </a:schemeClr>
                </a:solidFill>
                <a:latin typeface="+mn-lt"/>
              </a:rPr>
              <a:t>John Smith, MD</a:t>
            </a:r>
            <a:r>
              <a:rPr lang="en-US" sz="4600" baseline="30000" dirty="0">
                <a:solidFill>
                  <a:schemeClr val="accent3">
                    <a:lumMod val="20000"/>
                    <a:lumOff val="80000"/>
                  </a:schemeClr>
                </a:solidFill>
                <a:latin typeface="+mn-lt"/>
              </a:rPr>
              <a:t>1</a:t>
            </a:r>
            <a:r>
              <a:rPr lang="en-US" sz="4600" dirty="0">
                <a:solidFill>
                  <a:schemeClr val="accent3">
                    <a:lumMod val="20000"/>
                    <a:lumOff val="80000"/>
                  </a:schemeClr>
                </a:solidFill>
                <a:latin typeface="+mn-lt"/>
              </a:rPr>
              <a:t>; Jane Doe, PhD</a:t>
            </a:r>
            <a:r>
              <a:rPr lang="en-US" sz="4600" baseline="30000" dirty="0">
                <a:solidFill>
                  <a:schemeClr val="accent3">
                    <a:lumMod val="20000"/>
                    <a:lumOff val="80000"/>
                  </a:schemeClr>
                </a:solidFill>
                <a:latin typeface="+mn-lt"/>
              </a:rPr>
              <a:t>2</a:t>
            </a:r>
            <a:r>
              <a:rPr lang="en-US" sz="4600" dirty="0">
                <a:solidFill>
                  <a:schemeClr val="accent3">
                    <a:lumMod val="20000"/>
                    <a:lumOff val="80000"/>
                  </a:schemeClr>
                </a:solidFill>
                <a:latin typeface="+mn-lt"/>
              </a:rPr>
              <a:t>; Frederick Jones, MD, PhD</a:t>
            </a:r>
            <a:r>
              <a:rPr lang="en-US" sz="4600" baseline="30000" dirty="0">
                <a:solidFill>
                  <a:schemeClr val="accent3">
                    <a:lumMod val="20000"/>
                    <a:lumOff val="80000"/>
                  </a:schemeClr>
                </a:solidFill>
                <a:latin typeface="+mn-lt"/>
              </a:rPr>
              <a:t>1,2</a:t>
            </a:r>
          </a:p>
          <a:p>
            <a:pPr algn="ctr" eaLnBrk="1" hangingPunct="1"/>
            <a:r>
              <a:rPr lang="en-US" sz="4600" baseline="30000" dirty="0">
                <a:solidFill>
                  <a:schemeClr val="accent3">
                    <a:lumMod val="20000"/>
                    <a:lumOff val="80000"/>
                  </a:schemeClr>
                </a:solidFill>
                <a:latin typeface="+mn-lt"/>
              </a:rPr>
              <a:t>1</a:t>
            </a:r>
            <a:r>
              <a:rPr lang="en-US" sz="4600" dirty="0">
                <a:solidFill>
                  <a:schemeClr val="accent3">
                    <a:lumMod val="20000"/>
                    <a:lumOff val="80000"/>
                  </a:schemeClr>
                </a:solidFill>
                <a:latin typeface="+mn-lt"/>
              </a:rPr>
              <a:t>University of Affiliation, </a:t>
            </a:r>
            <a:r>
              <a:rPr lang="en-US" sz="4600" baseline="30000" dirty="0">
                <a:solidFill>
                  <a:schemeClr val="accent3">
                    <a:lumMod val="20000"/>
                    <a:lumOff val="80000"/>
                  </a:schemeClr>
                </a:solidFill>
                <a:latin typeface="+mn-lt"/>
              </a:rPr>
              <a:t>2</a:t>
            </a:r>
            <a:r>
              <a:rPr lang="en-US" sz="4600" dirty="0">
                <a:solidFill>
                  <a:schemeClr val="accent3">
                    <a:lumMod val="20000"/>
                    <a:lumOff val="80000"/>
                  </a:schemeClr>
                </a:solidFill>
                <a:latin typeface="+mn-lt"/>
              </a:rPr>
              <a:t>Medical Center of Affiliation</a:t>
            </a:r>
          </a:p>
        </p:txBody>
      </p:sp>
      <p:sp>
        <p:nvSpPr>
          <p:cNvPr id="24" name="TextBox 23"/>
          <p:cNvSpPr txBox="1"/>
          <p:nvPr/>
        </p:nvSpPr>
        <p:spPr>
          <a:xfrm>
            <a:off x="1261136" y="39049741"/>
            <a:ext cx="3286643" cy="2395637"/>
          </a:xfrm>
          <a:prstGeom prst="rect">
            <a:avLst/>
          </a:prstGeom>
          <a:solidFill>
            <a:schemeClr val="accent1">
              <a:lumMod val="40000"/>
              <a:lumOff val="60000"/>
            </a:schemeClr>
          </a:solidFill>
        </p:spPr>
        <p:txBody>
          <a:bodyPr wrap="none" lIns="86970" tIns="43485" rIns="86970" bIns="43485" rtlCol="0">
            <a:spAutoFit/>
          </a:bodyPr>
          <a:lstStyle/>
          <a:p>
            <a:r>
              <a:rPr lang="en-US" sz="3000" dirty="0"/>
              <a:t>&lt;your name&gt;</a:t>
            </a:r>
          </a:p>
          <a:p>
            <a:r>
              <a:rPr lang="en-US" sz="3000" dirty="0"/>
              <a:t>&lt;your organization&gt;</a:t>
            </a:r>
          </a:p>
          <a:p>
            <a:r>
              <a:rPr lang="en-US" sz="3000" dirty="0"/>
              <a:t>Email:</a:t>
            </a:r>
          </a:p>
          <a:p>
            <a:r>
              <a:rPr lang="en-US" sz="3000" dirty="0"/>
              <a:t>Website:</a:t>
            </a:r>
          </a:p>
          <a:p>
            <a:r>
              <a:rPr lang="en-US" sz="3000" dirty="0"/>
              <a:t>Phone:</a:t>
            </a:r>
          </a:p>
        </p:txBody>
      </p:sp>
      <p:sp>
        <p:nvSpPr>
          <p:cNvPr id="25" name="TextBox 24"/>
          <p:cNvSpPr txBox="1"/>
          <p:nvPr/>
        </p:nvSpPr>
        <p:spPr>
          <a:xfrm>
            <a:off x="1261136" y="37890733"/>
            <a:ext cx="2385859" cy="918816"/>
          </a:xfrm>
          <a:prstGeom prst="rect">
            <a:avLst/>
          </a:prstGeom>
          <a:noFill/>
        </p:spPr>
        <p:txBody>
          <a:bodyPr wrap="none" lIns="86970" tIns="43485" rIns="86970" bIns="43485" rtlCol="0">
            <a:spAutoFit/>
          </a:bodyPr>
          <a:lstStyle/>
          <a:p>
            <a:r>
              <a:rPr lang="en-US" sz="5400" b="1" dirty="0"/>
              <a:t>Contact</a:t>
            </a:r>
          </a:p>
        </p:txBody>
      </p:sp>
      <p:sp>
        <p:nvSpPr>
          <p:cNvPr id="26" name="TextBox 25"/>
          <p:cNvSpPr txBox="1"/>
          <p:nvPr/>
        </p:nvSpPr>
        <p:spPr>
          <a:xfrm>
            <a:off x="15133638" y="39049741"/>
            <a:ext cx="13452122" cy="2852949"/>
          </a:xfrm>
          <a:prstGeom prst="rect">
            <a:avLst/>
          </a:prstGeom>
          <a:noFill/>
        </p:spPr>
        <p:txBody>
          <a:bodyPr wrap="square" lIns="86970" tIns="86970" rIns="86970" bIns="86970" numCol="1" spcCol="434850" rtlCol="0">
            <a:noAutofit/>
          </a:bodyPr>
          <a:lstStyle/>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endParaRPr lang="en-US" sz="1600" dirty="0"/>
          </a:p>
        </p:txBody>
      </p:sp>
      <p:sp>
        <p:nvSpPr>
          <p:cNvPr id="27" name="TextBox 26"/>
          <p:cNvSpPr txBox="1"/>
          <p:nvPr/>
        </p:nvSpPr>
        <p:spPr>
          <a:xfrm>
            <a:off x="15133638" y="37890733"/>
            <a:ext cx="3325668" cy="918816"/>
          </a:xfrm>
          <a:prstGeom prst="rect">
            <a:avLst/>
          </a:prstGeom>
          <a:noFill/>
        </p:spPr>
        <p:txBody>
          <a:bodyPr wrap="none" lIns="86970" tIns="43485" rIns="86970" bIns="43485" rtlCol="0">
            <a:spAutoFit/>
          </a:bodyPr>
          <a:lstStyle/>
          <a:p>
            <a:r>
              <a:rPr lang="en-US" sz="5400" b="1" dirty="0"/>
              <a:t>References</a:t>
            </a:r>
          </a:p>
        </p:txBody>
      </p:sp>
      <p:sp>
        <p:nvSpPr>
          <p:cNvPr id="10" name="Text Box 189"/>
          <p:cNvSpPr txBox="1">
            <a:spLocks noChangeArrowheads="1"/>
          </p:cNvSpPr>
          <p:nvPr/>
        </p:nvSpPr>
        <p:spPr bwMode="auto">
          <a:xfrm>
            <a:off x="1681515" y="7132373"/>
            <a:ext cx="8407576" cy="8522396"/>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Abstract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a:t>
            </a:r>
            <a:r>
              <a:rPr lang="en-US" sz="3000" dirty="0" smtClean="0">
                <a:latin typeface="Calibri" pitchFamily="34" charset="0"/>
              </a:rPr>
              <a:t>30pt </a:t>
            </a:r>
            <a:r>
              <a:rPr lang="en-US" sz="3000" dirty="0">
                <a:latin typeface="Calibri" pitchFamily="34" charset="0"/>
              </a:rPr>
              <a:t>and is easily read up to 4 feet away on </a:t>
            </a:r>
            <a:r>
              <a:rPr lang="en-US" sz="3000" dirty="0" smtClean="0">
                <a:latin typeface="Calibri" pitchFamily="34" charset="0"/>
              </a:rPr>
              <a:t>an A0 </a:t>
            </a:r>
            <a:r>
              <a:rPr lang="en-US" sz="3000" dirty="0">
                <a:latin typeface="Calibri" pitchFamily="34" charset="0"/>
              </a:rPr>
              <a:t>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p:txBody>
      </p:sp>
      <p:sp>
        <p:nvSpPr>
          <p:cNvPr id="32" name="Rectangle 31"/>
          <p:cNvSpPr/>
          <p:nvPr/>
        </p:nvSpPr>
        <p:spPr>
          <a:xfrm>
            <a:off x="1681515" y="6240826"/>
            <a:ext cx="8407576" cy="89154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Abstract</a:t>
            </a:r>
          </a:p>
        </p:txBody>
      </p:sp>
      <p:sp>
        <p:nvSpPr>
          <p:cNvPr id="15" name="Text Box 194"/>
          <p:cNvSpPr txBox="1">
            <a:spLocks noChangeArrowheads="1"/>
          </p:cNvSpPr>
          <p:nvPr/>
        </p:nvSpPr>
        <p:spPr bwMode="auto">
          <a:xfrm>
            <a:off x="10929850" y="17385160"/>
            <a:ext cx="8407576" cy="10507904"/>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Results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4 feet away on an A0 poster.</a:t>
            </a:r>
          </a:p>
          <a:p>
            <a:pPr eaLnBrk="1" hangingPunct="1"/>
            <a:endParaRPr lang="en-US" sz="3000" dirty="0" smtClean="0">
              <a:latin typeface="Calibri" pitchFamily="34" charset="0"/>
            </a:endParaRPr>
          </a:p>
          <a:p>
            <a:pPr eaLnBrk="1" hangingPunct="1"/>
            <a:r>
              <a:rPr lang="en-US" sz="3000" dirty="0" smtClean="0">
                <a:latin typeface="Calibri" pitchFamily="34" charset="0"/>
              </a:rPr>
              <a:t>Zoom </a:t>
            </a:r>
            <a:r>
              <a:rPr lang="en-US" sz="3000" dirty="0">
                <a:latin typeface="Calibri" pitchFamily="34" charset="0"/>
              </a:rPr>
              <a:t>out to 100% to preview what this will look like on your printed poster.</a:t>
            </a:r>
          </a:p>
          <a:p>
            <a:pPr eaLnBrk="1" hangingPunct="1"/>
            <a:endParaRPr lang="en-US" sz="3000" dirty="0">
              <a:latin typeface="Calibri" pitchFamily="34" charset="0"/>
            </a:endParaRPr>
          </a:p>
          <a:p>
            <a:pPr eaLnBrk="1" hangingPunct="1"/>
            <a:r>
              <a:rPr lang="en-US" sz="3000" dirty="0">
                <a:latin typeface="Calibri" pitchFamily="34" charset="0"/>
              </a:rPr>
              <a:t>Speaking of Results, yours will look better if you remember to run a spell-check on your poster! After you’ve added your content click on </a:t>
            </a:r>
            <a:r>
              <a:rPr lang="en-US" sz="3000" b="1" dirty="0">
                <a:latin typeface="Calibri" pitchFamily="34" charset="0"/>
              </a:rPr>
              <a:t>Review</a:t>
            </a:r>
            <a:r>
              <a:rPr lang="en-US" sz="3000" dirty="0">
                <a:latin typeface="Calibri" pitchFamily="34" charset="0"/>
              </a:rPr>
              <a:t>, </a:t>
            </a:r>
            <a:r>
              <a:rPr lang="en-US" sz="3000" b="1" dirty="0">
                <a:latin typeface="Calibri" pitchFamily="34" charset="0"/>
              </a:rPr>
              <a:t>Spelling</a:t>
            </a:r>
            <a:r>
              <a:rPr lang="en-US" sz="3000" dirty="0">
                <a:latin typeface="Calibri" pitchFamily="34" charset="0"/>
              </a:rPr>
              <a:t>, or press F7.</a:t>
            </a:r>
          </a:p>
        </p:txBody>
      </p:sp>
      <p:sp>
        <p:nvSpPr>
          <p:cNvPr id="33" name="Rectangle 32"/>
          <p:cNvSpPr/>
          <p:nvPr/>
        </p:nvSpPr>
        <p:spPr>
          <a:xfrm>
            <a:off x="1681515" y="16493613"/>
            <a:ext cx="8407576" cy="89154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Introduction</a:t>
            </a:r>
          </a:p>
        </p:txBody>
      </p:sp>
      <p:sp>
        <p:nvSpPr>
          <p:cNvPr id="13" name="Text Box 192"/>
          <p:cNvSpPr txBox="1">
            <a:spLocks noChangeArrowheads="1"/>
          </p:cNvSpPr>
          <p:nvPr/>
        </p:nvSpPr>
        <p:spPr bwMode="auto">
          <a:xfrm>
            <a:off x="10929850" y="7132373"/>
            <a:ext cx="8407576" cy="8522396"/>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Methods and Materials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4 feet away on an A0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p:txBody>
      </p:sp>
      <p:sp>
        <p:nvSpPr>
          <p:cNvPr id="34" name="Rectangle 33"/>
          <p:cNvSpPr/>
          <p:nvPr/>
        </p:nvSpPr>
        <p:spPr>
          <a:xfrm>
            <a:off x="10929850" y="6240826"/>
            <a:ext cx="8407576" cy="89154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Methods and Materials</a:t>
            </a:r>
          </a:p>
        </p:txBody>
      </p:sp>
      <p:sp>
        <p:nvSpPr>
          <p:cNvPr id="12" name="Text Box 191"/>
          <p:cNvSpPr txBox="1">
            <a:spLocks noChangeArrowheads="1"/>
          </p:cNvSpPr>
          <p:nvPr/>
        </p:nvSpPr>
        <p:spPr bwMode="auto">
          <a:xfrm>
            <a:off x="20178184" y="17385160"/>
            <a:ext cx="8407576" cy="8522396"/>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Discussion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4 feet away on an A0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p:txBody>
      </p:sp>
      <p:sp>
        <p:nvSpPr>
          <p:cNvPr id="35" name="Rectangle 34"/>
          <p:cNvSpPr/>
          <p:nvPr/>
        </p:nvSpPr>
        <p:spPr>
          <a:xfrm>
            <a:off x="20178184" y="16493613"/>
            <a:ext cx="8407576" cy="89154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Discussion</a:t>
            </a:r>
          </a:p>
        </p:txBody>
      </p:sp>
      <p:sp>
        <p:nvSpPr>
          <p:cNvPr id="14" name="Text Box 193"/>
          <p:cNvSpPr txBox="1">
            <a:spLocks noChangeArrowheads="1"/>
          </p:cNvSpPr>
          <p:nvPr/>
        </p:nvSpPr>
        <p:spPr bwMode="auto">
          <a:xfrm>
            <a:off x="20178184" y="27637946"/>
            <a:ext cx="8407576" cy="8522396"/>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Conclusions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4 feet away on an A0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p:txBody>
      </p:sp>
      <p:sp>
        <p:nvSpPr>
          <p:cNvPr id="36" name="Rectangle 35"/>
          <p:cNvSpPr/>
          <p:nvPr/>
        </p:nvSpPr>
        <p:spPr>
          <a:xfrm>
            <a:off x="20178184" y="26746399"/>
            <a:ext cx="8407576" cy="89154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Conclusions</a:t>
            </a: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1763839099"/>
              </p:ext>
            </p:extLst>
          </p:nvPr>
        </p:nvGraphicFramePr>
        <p:xfrm>
          <a:off x="10959350" y="29696630"/>
          <a:ext cx="8407576" cy="6463709"/>
        </p:xfrm>
        <a:graphic>
          <a:graphicData uri="http://schemas.openxmlformats.org/drawingml/2006/table">
            <a:tbl>
              <a:tblPr firstRow="1" bandRow="1">
                <a:tableStyleId>{F5AB1C69-6EDB-4FF4-983F-18BD219EF322}</a:tableStyleId>
              </a:tblPr>
              <a:tblGrid>
                <a:gridCol w="2101894"/>
                <a:gridCol w="2101894"/>
                <a:gridCol w="2101894"/>
                <a:gridCol w="2101894"/>
              </a:tblGrid>
              <a:tr h="923387">
                <a:tc>
                  <a:txBody>
                    <a:bodyPr/>
                    <a:lstStyle/>
                    <a:p>
                      <a:endParaRPr lang="en-US" sz="3100" dirty="0"/>
                    </a:p>
                  </a:txBody>
                  <a:tcPr marL="84076" marR="84076" marT="44577" marB="44577" anchor="ctr">
                    <a:solidFill>
                      <a:schemeClr val="accent1">
                        <a:lumMod val="75000"/>
                      </a:schemeClr>
                    </a:solidFill>
                  </a:tcPr>
                </a:tc>
                <a:tc>
                  <a:txBody>
                    <a:bodyPr/>
                    <a:lstStyle/>
                    <a:p>
                      <a:pPr algn="ctr"/>
                      <a:r>
                        <a:rPr lang="en-US" sz="3100" dirty="0" smtClean="0"/>
                        <a:t>Heading</a:t>
                      </a:r>
                      <a:endParaRPr lang="en-US" sz="3100" dirty="0"/>
                    </a:p>
                  </a:txBody>
                  <a:tcPr marL="84076" marR="84076" marT="44577" marB="44577" anchor="ctr">
                    <a:solidFill>
                      <a:schemeClr val="accent1">
                        <a:lumMod val="75000"/>
                      </a:schemeClr>
                    </a:solidFill>
                  </a:tcPr>
                </a:tc>
                <a:tc>
                  <a:txBody>
                    <a:bodyPr/>
                    <a:lstStyle/>
                    <a:p>
                      <a:pPr algn="ctr"/>
                      <a:r>
                        <a:rPr lang="en-US" sz="3100" dirty="0" smtClean="0"/>
                        <a:t>Heading</a:t>
                      </a:r>
                      <a:endParaRPr lang="en-US" sz="3100" dirty="0"/>
                    </a:p>
                  </a:txBody>
                  <a:tcPr marL="84076" marR="84076" marT="44577" marB="44577" anchor="ctr">
                    <a:solidFill>
                      <a:schemeClr val="accent1">
                        <a:lumMod val="75000"/>
                      </a:schemeClr>
                    </a:solidFill>
                  </a:tcPr>
                </a:tc>
                <a:tc>
                  <a:txBody>
                    <a:bodyPr/>
                    <a:lstStyle/>
                    <a:p>
                      <a:pPr algn="ctr"/>
                      <a:r>
                        <a:rPr lang="en-US" sz="3100" dirty="0" smtClean="0"/>
                        <a:t>Heading</a:t>
                      </a:r>
                      <a:endParaRPr lang="en-US" sz="3100" dirty="0"/>
                    </a:p>
                  </a:txBody>
                  <a:tcPr marL="84076" marR="84076" marT="44577" marB="44577" anchor="ctr">
                    <a:solidFill>
                      <a:schemeClr val="accent1">
                        <a:lumMod val="75000"/>
                      </a:schemeClr>
                    </a:solidFill>
                  </a:tcPr>
                </a:tc>
              </a:tr>
              <a:tr h="923387">
                <a:tc>
                  <a:txBody>
                    <a:bodyPr/>
                    <a:lstStyle/>
                    <a:p>
                      <a:r>
                        <a:rPr lang="en-US" sz="3100" dirty="0" smtClean="0"/>
                        <a:t>Item</a:t>
                      </a:r>
                      <a:endParaRPr lang="en-US" sz="3100" dirty="0"/>
                    </a:p>
                  </a:txBody>
                  <a:tcPr marL="84076" marR="84076" marT="44577" marB="44577" anchor="ctr"/>
                </a:tc>
                <a:tc>
                  <a:txBody>
                    <a:bodyPr/>
                    <a:lstStyle/>
                    <a:p>
                      <a:pPr algn="ctr"/>
                      <a:r>
                        <a:rPr lang="en-US" sz="3100" dirty="0" smtClean="0"/>
                        <a:t>800</a:t>
                      </a:r>
                      <a:endParaRPr lang="en-US" sz="3100" dirty="0"/>
                    </a:p>
                  </a:txBody>
                  <a:tcPr marL="84076" marR="84076" marT="44577" marB="44577" anchor="ctr"/>
                </a:tc>
                <a:tc>
                  <a:txBody>
                    <a:bodyPr/>
                    <a:lstStyle/>
                    <a:p>
                      <a:pPr algn="ctr"/>
                      <a:r>
                        <a:rPr lang="en-US" sz="3100" dirty="0" smtClean="0"/>
                        <a:t>790</a:t>
                      </a:r>
                      <a:endParaRPr lang="en-US" sz="3100" dirty="0"/>
                    </a:p>
                  </a:txBody>
                  <a:tcPr marL="84076" marR="84076" marT="44577" marB="44577" anchor="ctr"/>
                </a:tc>
                <a:tc>
                  <a:txBody>
                    <a:bodyPr/>
                    <a:lstStyle/>
                    <a:p>
                      <a:pPr algn="ctr"/>
                      <a:r>
                        <a:rPr lang="en-US" sz="3100" dirty="0" smtClean="0"/>
                        <a:t>4001</a:t>
                      </a:r>
                      <a:endParaRPr lang="en-US" sz="3100" dirty="0"/>
                    </a:p>
                  </a:txBody>
                  <a:tcPr marL="84076" marR="84076" marT="44577" marB="44577" anchor="ctr"/>
                </a:tc>
              </a:tr>
              <a:tr h="923387">
                <a:tc>
                  <a:txBody>
                    <a:bodyPr/>
                    <a:lstStyle/>
                    <a:p>
                      <a:r>
                        <a:rPr lang="en-US" sz="3100" dirty="0" smtClean="0"/>
                        <a:t>Item</a:t>
                      </a:r>
                      <a:endParaRPr lang="en-US" sz="3100" dirty="0"/>
                    </a:p>
                  </a:txBody>
                  <a:tcPr marL="84076" marR="84076" marT="44577" marB="44577" anchor="ctr"/>
                </a:tc>
                <a:tc>
                  <a:txBody>
                    <a:bodyPr/>
                    <a:lstStyle/>
                    <a:p>
                      <a:pPr algn="ctr"/>
                      <a:r>
                        <a:rPr lang="en-US" sz="3100" dirty="0" smtClean="0"/>
                        <a:t>356</a:t>
                      </a:r>
                    </a:p>
                  </a:txBody>
                  <a:tcPr marL="84076" marR="84076" marT="44577" marB="44577" anchor="ctr"/>
                </a:tc>
                <a:tc>
                  <a:txBody>
                    <a:bodyPr/>
                    <a:lstStyle/>
                    <a:p>
                      <a:pPr algn="ctr"/>
                      <a:r>
                        <a:rPr lang="en-US" sz="3100" dirty="0" smtClean="0"/>
                        <a:t>856</a:t>
                      </a:r>
                      <a:endParaRPr lang="en-US" sz="3100" dirty="0"/>
                    </a:p>
                  </a:txBody>
                  <a:tcPr marL="84076" marR="84076" marT="44577" marB="44577" anchor="ctr"/>
                </a:tc>
                <a:tc>
                  <a:txBody>
                    <a:bodyPr/>
                    <a:lstStyle/>
                    <a:p>
                      <a:pPr algn="ctr"/>
                      <a:r>
                        <a:rPr lang="en-US" sz="3100" dirty="0" smtClean="0"/>
                        <a:t>290</a:t>
                      </a:r>
                      <a:endParaRPr lang="en-US" sz="3100" dirty="0"/>
                    </a:p>
                  </a:txBody>
                  <a:tcPr marL="84076" marR="84076" marT="44577" marB="44577" anchor="ctr"/>
                </a:tc>
              </a:tr>
              <a:tr h="923387">
                <a:tc>
                  <a:txBody>
                    <a:bodyPr/>
                    <a:lstStyle/>
                    <a:p>
                      <a:r>
                        <a:rPr lang="en-US" sz="3100" dirty="0" smtClean="0"/>
                        <a:t>Item</a:t>
                      </a:r>
                      <a:endParaRPr lang="en-US" sz="3100" dirty="0"/>
                    </a:p>
                  </a:txBody>
                  <a:tcPr marL="84076" marR="84076" marT="44577" marB="44577" anchor="ctr"/>
                </a:tc>
                <a:tc>
                  <a:txBody>
                    <a:bodyPr/>
                    <a:lstStyle/>
                    <a:p>
                      <a:pPr algn="ctr"/>
                      <a:r>
                        <a:rPr lang="en-US" sz="3100" dirty="0" smtClean="0"/>
                        <a:t>228</a:t>
                      </a:r>
                      <a:endParaRPr lang="en-US" sz="3100" dirty="0"/>
                    </a:p>
                  </a:txBody>
                  <a:tcPr marL="84076" marR="84076" marT="44577" marB="44577" anchor="ctr"/>
                </a:tc>
                <a:tc>
                  <a:txBody>
                    <a:bodyPr/>
                    <a:lstStyle/>
                    <a:p>
                      <a:pPr algn="ctr"/>
                      <a:r>
                        <a:rPr lang="en-US" sz="3100" dirty="0" smtClean="0"/>
                        <a:t>134</a:t>
                      </a:r>
                      <a:endParaRPr lang="en-US" sz="3100" dirty="0"/>
                    </a:p>
                  </a:txBody>
                  <a:tcPr marL="84076" marR="84076" marT="44577" marB="44577" anchor="ctr"/>
                </a:tc>
                <a:tc>
                  <a:txBody>
                    <a:bodyPr/>
                    <a:lstStyle/>
                    <a:p>
                      <a:pPr algn="ctr"/>
                      <a:r>
                        <a:rPr lang="en-US" sz="3100" dirty="0" smtClean="0"/>
                        <a:t>238</a:t>
                      </a:r>
                      <a:endParaRPr lang="en-US" sz="3100" dirty="0"/>
                    </a:p>
                  </a:txBody>
                  <a:tcPr marL="84076" marR="84076" marT="44577" marB="44577" anchor="ctr"/>
                </a:tc>
              </a:tr>
              <a:tr h="923387">
                <a:tc>
                  <a:txBody>
                    <a:bodyPr/>
                    <a:lstStyle/>
                    <a:p>
                      <a:r>
                        <a:rPr lang="en-US" sz="3100" dirty="0" smtClean="0"/>
                        <a:t>Item</a:t>
                      </a:r>
                      <a:endParaRPr lang="en-US" sz="3100" dirty="0"/>
                    </a:p>
                  </a:txBody>
                  <a:tcPr marL="84076" marR="84076" marT="44577" marB="44577" anchor="ctr"/>
                </a:tc>
                <a:tc>
                  <a:txBody>
                    <a:bodyPr/>
                    <a:lstStyle/>
                    <a:p>
                      <a:pPr algn="ctr"/>
                      <a:r>
                        <a:rPr lang="en-US" sz="3100" dirty="0" smtClean="0"/>
                        <a:t>954</a:t>
                      </a:r>
                      <a:endParaRPr lang="en-US" sz="3100" dirty="0"/>
                    </a:p>
                  </a:txBody>
                  <a:tcPr marL="84076" marR="84076" marT="44577" marB="44577" anchor="ctr"/>
                </a:tc>
                <a:tc>
                  <a:txBody>
                    <a:bodyPr/>
                    <a:lstStyle/>
                    <a:p>
                      <a:pPr algn="ctr"/>
                      <a:r>
                        <a:rPr lang="en-US" sz="3100" dirty="0" smtClean="0"/>
                        <a:t>875</a:t>
                      </a:r>
                      <a:endParaRPr lang="en-US" sz="3100" dirty="0"/>
                    </a:p>
                  </a:txBody>
                  <a:tcPr marL="84076" marR="84076" marT="44577" marB="44577" anchor="ctr"/>
                </a:tc>
                <a:tc>
                  <a:txBody>
                    <a:bodyPr/>
                    <a:lstStyle/>
                    <a:p>
                      <a:pPr algn="ctr"/>
                      <a:r>
                        <a:rPr lang="en-US" sz="3100" dirty="0" smtClean="0"/>
                        <a:t>976</a:t>
                      </a:r>
                      <a:endParaRPr lang="en-US" sz="3100" dirty="0"/>
                    </a:p>
                  </a:txBody>
                  <a:tcPr marL="84076" marR="84076" marT="44577" marB="44577" anchor="ctr"/>
                </a:tc>
              </a:tr>
              <a:tr h="923387">
                <a:tc>
                  <a:txBody>
                    <a:bodyPr/>
                    <a:lstStyle/>
                    <a:p>
                      <a:r>
                        <a:rPr lang="en-US" sz="3100" dirty="0" smtClean="0"/>
                        <a:t>Item</a:t>
                      </a:r>
                      <a:endParaRPr lang="en-US" sz="3100" dirty="0"/>
                    </a:p>
                  </a:txBody>
                  <a:tcPr marL="84076" marR="84076" marT="44577" marB="44577" anchor="ctr"/>
                </a:tc>
                <a:tc>
                  <a:txBody>
                    <a:bodyPr/>
                    <a:lstStyle/>
                    <a:p>
                      <a:pPr algn="ctr"/>
                      <a:r>
                        <a:rPr lang="en-US" sz="3100" dirty="0" smtClean="0"/>
                        <a:t>324</a:t>
                      </a:r>
                      <a:endParaRPr lang="en-US" sz="3100" dirty="0"/>
                    </a:p>
                  </a:txBody>
                  <a:tcPr marL="84076" marR="84076" marT="44577" marB="44577" anchor="ctr"/>
                </a:tc>
                <a:tc>
                  <a:txBody>
                    <a:bodyPr/>
                    <a:lstStyle/>
                    <a:p>
                      <a:pPr algn="ctr"/>
                      <a:r>
                        <a:rPr lang="en-US" sz="3100" dirty="0" smtClean="0"/>
                        <a:t>325</a:t>
                      </a:r>
                      <a:endParaRPr lang="en-US" sz="3100" dirty="0"/>
                    </a:p>
                  </a:txBody>
                  <a:tcPr marL="84076" marR="84076" marT="44577" marB="44577" anchor="ctr"/>
                </a:tc>
                <a:tc>
                  <a:txBody>
                    <a:bodyPr/>
                    <a:lstStyle/>
                    <a:p>
                      <a:pPr algn="ctr"/>
                      <a:r>
                        <a:rPr lang="en-US" sz="3100" dirty="0" smtClean="0"/>
                        <a:t>301</a:t>
                      </a:r>
                      <a:endParaRPr lang="en-US" sz="3100" dirty="0"/>
                    </a:p>
                  </a:txBody>
                  <a:tcPr marL="84076" marR="84076" marT="44577" marB="44577" anchor="ctr"/>
                </a:tc>
              </a:tr>
              <a:tr h="923387">
                <a:tc>
                  <a:txBody>
                    <a:bodyPr/>
                    <a:lstStyle/>
                    <a:p>
                      <a:r>
                        <a:rPr lang="en-US" sz="3100" dirty="0" smtClean="0"/>
                        <a:t>Item</a:t>
                      </a:r>
                      <a:endParaRPr lang="en-US" sz="3100" dirty="0"/>
                    </a:p>
                  </a:txBody>
                  <a:tcPr marL="84076" marR="84076" marT="44577" marB="44577" anchor="ctr"/>
                </a:tc>
                <a:tc>
                  <a:txBody>
                    <a:bodyPr/>
                    <a:lstStyle/>
                    <a:p>
                      <a:pPr algn="ctr"/>
                      <a:r>
                        <a:rPr lang="en-US" sz="3100" dirty="0" smtClean="0"/>
                        <a:t>199</a:t>
                      </a:r>
                      <a:endParaRPr lang="en-US" sz="3100" dirty="0"/>
                    </a:p>
                  </a:txBody>
                  <a:tcPr marL="84076" marR="84076" marT="44577" marB="44577" anchor="ctr"/>
                </a:tc>
                <a:tc>
                  <a:txBody>
                    <a:bodyPr/>
                    <a:lstStyle/>
                    <a:p>
                      <a:pPr algn="ctr"/>
                      <a:r>
                        <a:rPr lang="en-US" sz="3100" dirty="0" smtClean="0"/>
                        <a:t>137</a:t>
                      </a:r>
                      <a:endParaRPr lang="en-US" sz="3100" dirty="0"/>
                    </a:p>
                  </a:txBody>
                  <a:tcPr marL="84076" marR="84076" marT="44577" marB="44577" anchor="ctr"/>
                </a:tc>
                <a:tc>
                  <a:txBody>
                    <a:bodyPr/>
                    <a:lstStyle/>
                    <a:p>
                      <a:pPr algn="ctr"/>
                      <a:r>
                        <a:rPr lang="en-US" sz="3100" dirty="0" smtClean="0"/>
                        <a:t>186</a:t>
                      </a:r>
                      <a:endParaRPr lang="en-US" sz="3100" dirty="0"/>
                    </a:p>
                  </a:txBody>
                  <a:tcPr marL="84076" marR="84076" marT="44577" marB="44577" anchor="ctr"/>
                </a:tc>
              </a:tr>
            </a:tbl>
          </a:graphicData>
        </a:graphic>
      </p:graphicFrame>
      <mc:AlternateContent xmlns:mc="http://schemas.openxmlformats.org/markup-compatibility/2006" xmlns:a14="http://schemas.microsoft.com/office/drawing/2010/main">
        <mc:Choice Requires="a14">
          <p:sp>
            <p:nvSpPr>
              <p:cNvPr id="11" name="Text Box 190"/>
              <p:cNvSpPr txBox="1">
                <a:spLocks noChangeArrowheads="1"/>
              </p:cNvSpPr>
              <p:nvPr/>
            </p:nvSpPr>
            <p:spPr bwMode="auto">
              <a:xfrm>
                <a:off x="1681515" y="17385160"/>
                <a:ext cx="8407576" cy="15155908"/>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b="1" dirty="0">
                    <a:latin typeface="+mn-lt"/>
                  </a:rPr>
                  <a:t>Genigraphics®</a:t>
                </a:r>
                <a:r>
                  <a:rPr lang="en-US" sz="3000" dirty="0">
                    <a:latin typeface="+mn-lt"/>
                  </a:rPr>
                  <a:t> has provided this template to assist in preparation of a medical or scientific research poster. The dimensions are set to </a:t>
                </a:r>
                <a:r>
                  <a:rPr lang="en-US" sz="3000" dirty="0" smtClean="0">
                    <a:latin typeface="+mn-lt"/>
                  </a:rPr>
                  <a:t>A0 international paper size (46.8” </a:t>
                </a:r>
                <a:r>
                  <a:rPr lang="en-US" sz="3000" dirty="0">
                    <a:latin typeface="+mn-lt"/>
                  </a:rPr>
                  <a:t>high by </a:t>
                </a:r>
                <a:r>
                  <a:rPr lang="en-US" sz="3000" dirty="0" smtClean="0">
                    <a:latin typeface="+mn-lt"/>
                  </a:rPr>
                  <a:t>33.1” wide) </a:t>
                </a:r>
                <a:r>
                  <a:rPr lang="en-US" sz="3000" dirty="0">
                    <a:latin typeface="+mn-lt"/>
                  </a:rPr>
                  <a:t>but prints can be scaled up or down in size to any dimension with </a:t>
                </a:r>
                <a:r>
                  <a:rPr lang="en-US" sz="3000" dirty="0" smtClean="0">
                    <a:latin typeface="+mn-lt"/>
                  </a:rPr>
                  <a:t>the same aspect </a:t>
                </a:r>
                <a:r>
                  <a:rPr lang="en-US" sz="3000" dirty="0">
                    <a:latin typeface="+mn-lt"/>
                  </a:rPr>
                  <a:t>ratio. For example, if you order </a:t>
                </a:r>
                <a:r>
                  <a:rPr lang="en-US" sz="3000" dirty="0" smtClean="0">
                    <a:latin typeface="+mn-lt"/>
                  </a:rPr>
                  <a:t>an A1 poster (33.1” high by 23.4” wide) </a:t>
                </a:r>
                <a:r>
                  <a:rPr lang="en-US" sz="3000" dirty="0">
                    <a:latin typeface="+mn-lt"/>
                  </a:rPr>
                  <a:t>using this template, we will print the file at </a:t>
                </a:r>
                <a:r>
                  <a:rPr lang="en-US" sz="3000" dirty="0" smtClean="0">
                    <a:latin typeface="+mn-lt"/>
                  </a:rPr>
                  <a:t>70.6% </a:t>
                </a:r>
                <a:r>
                  <a:rPr lang="en-US" sz="3000" dirty="0">
                    <a:latin typeface="+mn-lt"/>
                  </a:rPr>
                  <a:t>of its original size. </a:t>
                </a:r>
                <a:r>
                  <a:rPr lang="en-US" sz="3000" b="1" dirty="0">
                    <a:latin typeface="+mn-lt"/>
                  </a:rPr>
                  <a:t>The most critical factor is that your template and poster dimensions must be proportional:</a:t>
                </a:r>
              </a:p>
              <a:p>
                <a:pPr eaLnBrk="1" hangingPunct="1"/>
                <a:endParaRPr lang="en-US" sz="3000"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3000" b="1" i="1">
                              <a:latin typeface="Cambria Math"/>
                            </a:rPr>
                          </m:ctrlPr>
                        </m:boxPr>
                        <m:e>
                          <m:f>
                            <m:fPr>
                              <m:ctrlPr>
                                <a:rPr lang="en-US" sz="3000" b="1" i="1">
                                  <a:latin typeface="Cambria Math"/>
                                </a:rPr>
                              </m:ctrlPr>
                            </m:fPr>
                            <m:num>
                              <m:r>
                                <a:rPr lang="en-US" sz="3000" b="1" i="1">
                                  <a:latin typeface="Cambria Math"/>
                                </a:rPr>
                                <m:t>𝒕𝒆𝒎𝒑𝒍𝒂𝒕𝒆</m:t>
                              </m:r>
                              <m:r>
                                <a:rPr lang="en-US" sz="3000" b="1" i="1">
                                  <a:latin typeface="Cambria Math"/>
                                </a:rPr>
                                <m:t> </m:t>
                              </m:r>
                              <m:r>
                                <a:rPr lang="en-US" sz="3000" b="1" i="1">
                                  <a:latin typeface="Cambria Math"/>
                                </a:rPr>
                                <m:t>𝒉𝒆𝒊𝒈𝒉𝒕</m:t>
                              </m:r>
                            </m:num>
                            <m:den>
                              <m:r>
                                <a:rPr lang="en-US" sz="3000" b="1" i="1">
                                  <a:latin typeface="Cambria Math"/>
                                </a:rPr>
                                <m:t>𝒕𝒆𝒎𝒑𝒍𝒂𝒕𝒆</m:t>
                              </m:r>
                              <m:r>
                                <a:rPr lang="en-US" sz="3000" b="1" i="1">
                                  <a:latin typeface="Cambria Math"/>
                                </a:rPr>
                                <m:t> </m:t>
                              </m:r>
                              <m:r>
                                <a:rPr lang="en-US" sz="3000" b="1" i="1">
                                  <a:latin typeface="Cambria Math"/>
                                </a:rPr>
                                <m:t>𝒘𝒊𝒅𝒕𝒉</m:t>
                              </m:r>
                            </m:den>
                          </m:f>
                        </m:e>
                      </m:box>
                      <m:r>
                        <a:rPr lang="en-US" sz="3000" b="1" i="1">
                          <a:latin typeface="Cambria Math"/>
                        </a:rPr>
                        <m:t> = </m:t>
                      </m:r>
                      <m:box>
                        <m:boxPr>
                          <m:ctrlPr>
                            <a:rPr lang="en-US" sz="3000" b="1" i="1">
                              <a:latin typeface="Cambria Math"/>
                            </a:rPr>
                          </m:ctrlPr>
                        </m:boxPr>
                        <m:e>
                          <m:f>
                            <m:fPr>
                              <m:ctrlPr>
                                <a:rPr lang="en-US" sz="3000" b="1" i="1">
                                  <a:latin typeface="Cambria Math"/>
                                </a:rPr>
                              </m:ctrlPr>
                            </m:fPr>
                            <m:num>
                              <m:r>
                                <a:rPr lang="en-US" sz="3000" b="1" i="1">
                                  <a:latin typeface="Cambria Math"/>
                                </a:rPr>
                                <m:t>𝒅𝒆𝒔𝒊𝒓𝒆𝒅</m:t>
                              </m:r>
                              <m:r>
                                <a:rPr lang="en-US" sz="3000" b="1" i="1">
                                  <a:latin typeface="Cambria Math"/>
                                </a:rPr>
                                <m:t> </m:t>
                              </m:r>
                              <m:r>
                                <a:rPr lang="en-US" sz="3000" b="1" i="1">
                                  <a:latin typeface="Cambria Math"/>
                                </a:rPr>
                                <m:t>𝒑𝒓𝒊𝒏𝒕</m:t>
                              </m:r>
                              <m:r>
                                <a:rPr lang="en-US" sz="3000" b="1" i="1">
                                  <a:latin typeface="Cambria Math"/>
                                </a:rPr>
                                <m:t> </m:t>
                              </m:r>
                              <m:r>
                                <a:rPr lang="en-US" sz="3000" b="1" i="1">
                                  <a:latin typeface="Cambria Math"/>
                                </a:rPr>
                                <m:t>𝒉𝒆𝒊𝒈𝒉𝒕</m:t>
                              </m:r>
                            </m:num>
                            <m:den>
                              <m:r>
                                <a:rPr lang="en-US" sz="3000" b="1" i="1">
                                  <a:latin typeface="Cambria Math"/>
                                </a:rPr>
                                <m:t>𝒅𝒆𝒔𝒊𝒓𝒆𝒅</m:t>
                              </m:r>
                              <m:r>
                                <a:rPr lang="en-US" sz="3000" b="1" i="1">
                                  <a:latin typeface="Cambria Math"/>
                                </a:rPr>
                                <m:t> </m:t>
                              </m:r>
                              <m:r>
                                <a:rPr lang="en-US" sz="3000" b="1" i="1">
                                  <a:latin typeface="Cambria Math"/>
                                </a:rPr>
                                <m:t>𝒑𝒓𝒊𝒏𝒕</m:t>
                              </m:r>
                              <m:r>
                                <a:rPr lang="en-US" sz="3000" b="1" i="1">
                                  <a:latin typeface="Cambria Math"/>
                                </a:rPr>
                                <m:t> </m:t>
                              </m:r>
                              <m:r>
                                <a:rPr lang="en-US" sz="3000" b="1" i="1">
                                  <a:latin typeface="Cambria Math"/>
                                </a:rPr>
                                <m:t>𝒘𝒊𝒅𝒕𝒉</m:t>
                              </m:r>
                            </m:den>
                          </m:f>
                        </m:e>
                      </m:box>
                    </m:oMath>
                  </m:oMathPara>
                </a14:m>
                <a:endParaRPr lang="en-US" sz="3000" b="1" dirty="0">
                  <a:latin typeface="+mn-lt"/>
                </a:endParaRPr>
              </a:p>
              <a:p>
                <a:pPr eaLnBrk="1" hangingPunct="1"/>
                <a:endParaRPr lang="en-US" sz="3000" dirty="0">
                  <a:latin typeface="+mn-lt"/>
                </a:endParaRPr>
              </a:p>
              <a:p>
                <a:pPr eaLnBrk="1" hangingPunct="1"/>
                <a:r>
                  <a:rPr lang="en-US" sz="3000" dirty="0">
                    <a:latin typeface="+mn-lt"/>
                  </a:rPr>
                  <a:t>Order your poster from Genigraphics and we will perform a free design review and advise you if we see anything that may be a concern for printing. We’ll even help tidy things up.</a:t>
                </a:r>
              </a:p>
              <a:p>
                <a:pPr eaLnBrk="1" hangingPunct="1"/>
                <a:endParaRPr lang="en-US" sz="3000" dirty="0">
                  <a:latin typeface="+mn-lt"/>
                </a:endParaRPr>
              </a:p>
              <a:p>
                <a:pPr eaLnBrk="1" hangingPunct="1"/>
                <a:r>
                  <a:rPr lang="en-US" sz="3000" dirty="0">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11" name="Text Box 190"/>
              <p:cNvSpPr txBox="1">
                <a:spLocks noRot="1" noChangeAspect="1" noMove="1" noResize="1" noEditPoints="1" noAdjustHandles="1" noChangeArrowheads="1" noChangeShapeType="1" noTextEdit="1"/>
              </p:cNvSpPr>
              <p:nvPr/>
            </p:nvSpPr>
            <p:spPr bwMode="auto">
              <a:xfrm>
                <a:off x="1681515" y="17385160"/>
                <a:ext cx="8407576" cy="15155908"/>
              </a:xfrm>
              <a:prstGeom prst="rect">
                <a:avLst/>
              </a:prstGeom>
              <a:blipFill rotWithShape="1">
                <a:blip r:embed="rId2"/>
                <a:stretch>
                  <a:fillRect l="-652" r="-1448"/>
                </a:stretch>
              </a:blipFill>
              <a:ln w="12700">
                <a:solidFill>
                  <a:schemeClr val="accent1">
                    <a:lumMod val="75000"/>
                  </a:schemeClr>
                </a:solidFill>
              </a:ln>
              <a:effectLst/>
            </p:spPr>
            <p:txBody>
              <a:bodyPr/>
              <a:lstStyle/>
              <a:p>
                <a:r>
                  <a:rPr lang="en-US">
                    <a:noFill/>
                  </a:rPr>
                  <a:t> </a:t>
                </a:r>
              </a:p>
            </p:txBody>
          </p:sp>
        </mc:Fallback>
      </mc:AlternateContent>
      <p:sp>
        <p:nvSpPr>
          <p:cNvPr id="45" name="Rectangle 44"/>
          <p:cNvSpPr/>
          <p:nvPr/>
        </p:nvSpPr>
        <p:spPr>
          <a:xfrm>
            <a:off x="10929850" y="16493613"/>
            <a:ext cx="8407576" cy="89154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Results</a:t>
            </a:r>
          </a:p>
        </p:txBody>
      </p:sp>
      <p:pic>
        <p:nvPicPr>
          <p:cNvPr id="49" name="Picture 178" descr="Pictur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1115" y="32987225"/>
            <a:ext cx="3783410" cy="2674640"/>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0" name="Picture 179" descr="Picture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35283" y="32987225"/>
            <a:ext cx="3783410" cy="2674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180"/>
          <p:cNvSpPr txBox="1">
            <a:spLocks noChangeArrowheads="1"/>
          </p:cNvSpPr>
          <p:nvPr/>
        </p:nvSpPr>
        <p:spPr bwMode="auto">
          <a:xfrm>
            <a:off x="1711118" y="35880399"/>
            <a:ext cx="3884987" cy="457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1.</a:t>
            </a:r>
            <a:r>
              <a:rPr lang="en-US" sz="2400" dirty="0">
                <a:latin typeface="Calibri" pitchFamily="34" charset="0"/>
              </a:rPr>
              <a:t> Label in 24pt Calibri.</a:t>
            </a:r>
          </a:p>
        </p:txBody>
      </p:sp>
      <p:sp>
        <p:nvSpPr>
          <p:cNvPr id="52" name="Text Box 181"/>
          <p:cNvSpPr txBox="1">
            <a:spLocks noChangeArrowheads="1"/>
          </p:cNvSpPr>
          <p:nvPr/>
        </p:nvSpPr>
        <p:spPr bwMode="auto">
          <a:xfrm>
            <a:off x="6335284" y="35880399"/>
            <a:ext cx="3884987" cy="457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2.</a:t>
            </a:r>
            <a:r>
              <a:rPr lang="en-US" sz="2400" dirty="0">
                <a:latin typeface="Calibri" pitchFamily="34" charset="0"/>
              </a:rPr>
              <a:t> Label in 24pt Calibri.</a:t>
            </a:r>
          </a:p>
        </p:txBody>
      </p:sp>
      <p:sp>
        <p:nvSpPr>
          <p:cNvPr id="53" name="Text Box 180"/>
          <p:cNvSpPr txBox="1">
            <a:spLocks noChangeArrowheads="1"/>
          </p:cNvSpPr>
          <p:nvPr/>
        </p:nvSpPr>
        <p:spPr bwMode="auto">
          <a:xfrm>
            <a:off x="10782037" y="29119504"/>
            <a:ext cx="3773803" cy="457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400" b="1" dirty="0">
                <a:latin typeface="Calibri" pitchFamily="34" charset="0"/>
              </a:rPr>
              <a:t>Table 1.</a:t>
            </a:r>
            <a:r>
              <a:rPr lang="en-US" sz="2400" dirty="0">
                <a:latin typeface="Calibri" pitchFamily="34" charset="0"/>
              </a:rPr>
              <a:t> Label in 24pt Calibri.</a:t>
            </a:r>
          </a:p>
        </p:txBody>
      </p:sp>
      <p:graphicFrame>
        <p:nvGraphicFramePr>
          <p:cNvPr id="3" name="Chart 2"/>
          <p:cNvGraphicFramePr/>
          <p:nvPr>
            <p:extLst>
              <p:ext uri="{D42A27DB-BD31-4B8C-83A1-F6EECF244321}">
                <p14:modId xmlns:p14="http://schemas.microsoft.com/office/powerpoint/2010/main" val="179898658"/>
              </p:ext>
            </p:extLst>
          </p:nvPr>
        </p:nvGraphicFramePr>
        <p:xfrm>
          <a:off x="20211155" y="6686601"/>
          <a:ext cx="8407576" cy="8076380"/>
        </p:xfrm>
        <a:graphic>
          <a:graphicData uri="http://schemas.openxmlformats.org/drawingml/2006/chart">
            <c:chart xmlns:c="http://schemas.openxmlformats.org/drawingml/2006/chart" xmlns:r="http://schemas.openxmlformats.org/officeDocument/2006/relationships" r:id="rId5"/>
          </a:graphicData>
        </a:graphic>
      </p:graphicFrame>
      <p:sp>
        <p:nvSpPr>
          <p:cNvPr id="37" name="Text Box 180"/>
          <p:cNvSpPr txBox="1">
            <a:spLocks noChangeArrowheads="1"/>
          </p:cNvSpPr>
          <p:nvPr/>
        </p:nvSpPr>
        <p:spPr bwMode="auto">
          <a:xfrm>
            <a:off x="20040943" y="15156294"/>
            <a:ext cx="3793873" cy="457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400" b="1" dirty="0">
                <a:latin typeface="Calibri" pitchFamily="34" charset="0"/>
              </a:rPr>
              <a:t>Chart 1.</a:t>
            </a:r>
            <a:r>
              <a:rPr lang="en-US" sz="2400" dirty="0">
                <a:latin typeface="Calibri" pitchFamily="34" charset="0"/>
              </a:rPr>
              <a:t> Label in 24pt Calibri.</a:t>
            </a:r>
          </a:p>
        </p:txBody>
      </p:sp>
      <p:sp>
        <p:nvSpPr>
          <p:cNvPr id="30" name="Rectangle 265"/>
          <p:cNvSpPr>
            <a:spLocks noChangeAspect="1" noChangeArrowheads="1"/>
          </p:cNvSpPr>
          <p:nvPr/>
        </p:nvSpPr>
        <p:spPr bwMode="auto">
          <a:xfrm>
            <a:off x="840758" y="1515630"/>
            <a:ext cx="2688303" cy="2139712"/>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79717" tIns="39858" rIns="79717" bIns="39858" anchor="ctr"/>
          <a:lstStyle/>
          <a:p>
            <a:pPr algn="ctr" defTabSz="3826073"/>
            <a:r>
              <a:rPr lang="en-US" sz="1900" b="1" dirty="0">
                <a:latin typeface="Calibri" pitchFamily="34" charset="0"/>
              </a:rPr>
              <a:t>REPLACE THIS BOX WITH YOUR ORGANIZATION’S</a:t>
            </a:r>
          </a:p>
          <a:p>
            <a:pPr algn="ctr" defTabSz="3826073"/>
            <a:r>
              <a:rPr lang="en-US" sz="1900" b="1" dirty="0">
                <a:latin typeface="Calibri" pitchFamily="34" charset="0"/>
              </a:rPr>
              <a:t>HIGH RESOLUTION LOGO</a:t>
            </a:r>
          </a:p>
        </p:txBody>
      </p:sp>
      <p:sp>
        <p:nvSpPr>
          <p:cNvPr id="31" name="Rectangle 265"/>
          <p:cNvSpPr>
            <a:spLocks noChangeAspect="1" noChangeArrowheads="1"/>
          </p:cNvSpPr>
          <p:nvPr/>
        </p:nvSpPr>
        <p:spPr bwMode="auto">
          <a:xfrm>
            <a:off x="26736094" y="1515630"/>
            <a:ext cx="2688304" cy="2139712"/>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79717" tIns="39858" rIns="79717" bIns="39858" anchor="ctr"/>
          <a:lstStyle/>
          <a:p>
            <a:pPr algn="ctr" defTabSz="3826073"/>
            <a:r>
              <a:rPr lang="en-US" sz="1900" b="1" dirty="0">
                <a:latin typeface="Calibri" pitchFamily="34" charset="0"/>
              </a:rPr>
              <a:t>REPLACE THIS BOX WITH YOUR ORGANIZATION’S</a:t>
            </a:r>
          </a:p>
          <a:p>
            <a:pPr algn="ctr" defTabSz="3826073"/>
            <a:r>
              <a:rPr lang="en-US" sz="1900" b="1" dirty="0">
                <a:latin typeface="Calibri" pitchFamily="34" charset="0"/>
              </a:rPr>
              <a:t>HIGH RESOLUTION LOGO</a:t>
            </a:r>
          </a:p>
        </p:txBody>
      </p:sp>
    </p:spTree>
    <p:extLst>
      <p:ext uri="{BB962C8B-B14F-4D97-AF65-F5344CB8AC3E}">
        <p14:creationId xmlns:p14="http://schemas.microsoft.com/office/powerpoint/2010/main" val="2251251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2526</TotalTime>
  <Words>1127</Words>
  <Application>Microsoft Office PowerPoint</Application>
  <PresentationFormat>Custom</PresentationFormat>
  <Paragraphs>106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Genigraphics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A0/A1</dc:title>
  <dc:creator>Jay Larson</dc:creator>
  <dc:description>Quality poster printing
www.genigraphics.com
1-800-790-4001</dc:description>
  <cp:lastModifiedBy>Leanne Tripodi</cp:lastModifiedBy>
  <cp:revision>61</cp:revision>
  <cp:lastPrinted>2013-02-12T02:21:55Z</cp:lastPrinted>
  <dcterms:created xsi:type="dcterms:W3CDTF">2013-02-10T21:14:48Z</dcterms:created>
  <dcterms:modified xsi:type="dcterms:W3CDTF">2015-02-23T06:45:21Z</dcterms:modified>
</cp:coreProperties>
</file>